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2" r:id="rId5"/>
    <p:sldId id="261" r:id="rId6"/>
    <p:sldId id="278" r:id="rId7"/>
    <p:sldId id="262" r:id="rId8"/>
    <p:sldId id="265" r:id="rId9"/>
    <p:sldId id="259" r:id="rId10"/>
    <p:sldId id="264" r:id="rId11"/>
    <p:sldId id="271" r:id="rId12"/>
    <p:sldId id="268" r:id="rId13"/>
    <p:sldId id="270" r:id="rId14"/>
    <p:sldId id="266" r:id="rId15"/>
    <p:sldId id="274" r:id="rId16"/>
    <p:sldId id="280" r:id="rId17"/>
    <p:sldId id="269" r:id="rId18"/>
    <p:sldId id="281" r:id="rId19"/>
    <p:sldId id="279" r:id="rId20"/>
    <p:sldId id="273" r:id="rId21"/>
    <p:sldId id="276"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4" autoAdjust="0"/>
    <p:restoredTop sz="94660"/>
  </p:normalViewPr>
  <p:slideViewPr>
    <p:cSldViewPr snapToGrid="0">
      <p:cViewPr varScale="1">
        <p:scale>
          <a:sx n="115" d="100"/>
          <a:sy n="115" d="100"/>
        </p:scale>
        <p:origin x="20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55B40D63-B407-488B-B68E-9E8DE6149A0D}" type="datetimeFigureOut">
              <a:rPr lang="es-ES" smtClean="0"/>
              <a:t>22/07/2019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55036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5B40D63-B407-488B-B68E-9E8DE6149A0D}" type="datetimeFigureOut">
              <a:rPr lang="es-ES" smtClean="0"/>
              <a:t>22/07/2019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354682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5B40D63-B407-488B-B68E-9E8DE6149A0D}" type="datetimeFigureOut">
              <a:rPr lang="es-ES" smtClean="0"/>
              <a:t>22/07/2019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302401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5B40D63-B407-488B-B68E-9E8DE6149A0D}" type="datetimeFigureOut">
              <a:rPr lang="es-ES" smtClean="0"/>
              <a:t>22/07/2019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350205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5B40D63-B407-488B-B68E-9E8DE6149A0D}" type="datetimeFigureOut">
              <a:rPr lang="es-ES" smtClean="0"/>
              <a:t>22/07/2019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234544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5B40D63-B407-488B-B68E-9E8DE6149A0D}" type="datetimeFigureOut">
              <a:rPr lang="es-ES" smtClean="0"/>
              <a:t>22/07/2019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110960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5B40D63-B407-488B-B68E-9E8DE6149A0D}" type="datetimeFigureOut">
              <a:rPr lang="es-ES" smtClean="0"/>
              <a:t>22/07/2019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226128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5B40D63-B407-488B-B68E-9E8DE6149A0D}" type="datetimeFigureOut">
              <a:rPr lang="es-ES" smtClean="0"/>
              <a:t>22/07/2019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376271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B40D63-B407-488B-B68E-9E8DE6149A0D}" type="datetimeFigureOut">
              <a:rPr lang="es-ES" smtClean="0"/>
              <a:t>22/07/2019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277695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5B40D63-B407-488B-B68E-9E8DE6149A0D}" type="datetimeFigureOut">
              <a:rPr lang="es-ES" smtClean="0"/>
              <a:t>22/07/2019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187048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5B40D63-B407-488B-B68E-9E8DE6149A0D}" type="datetimeFigureOut">
              <a:rPr lang="es-ES" smtClean="0"/>
              <a:t>22/07/2019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B2835F-C150-4B93-A4BD-4547F7533285}" type="slidenum">
              <a:rPr lang="es-ES" smtClean="0"/>
              <a:t>‹Nº›</a:t>
            </a:fld>
            <a:endParaRPr lang="es-ES"/>
          </a:p>
        </p:txBody>
      </p:sp>
    </p:spTree>
    <p:extLst>
      <p:ext uri="{BB962C8B-B14F-4D97-AF65-F5344CB8AC3E}">
        <p14:creationId xmlns:p14="http://schemas.microsoft.com/office/powerpoint/2010/main" val="59781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0D63-B407-488B-B68E-9E8DE6149A0D}" type="datetimeFigureOut">
              <a:rPr lang="es-ES" smtClean="0"/>
              <a:t>22/07/2019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2835F-C150-4B93-A4BD-4547F7533285}" type="slidenum">
              <a:rPr lang="es-ES" smtClean="0"/>
              <a:t>‹Nº›</a:t>
            </a:fld>
            <a:endParaRPr lang="es-ES"/>
          </a:p>
        </p:txBody>
      </p:sp>
    </p:spTree>
    <p:extLst>
      <p:ext uri="{BB962C8B-B14F-4D97-AF65-F5344CB8AC3E}">
        <p14:creationId xmlns:p14="http://schemas.microsoft.com/office/powerpoint/2010/main" val="186501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mailto:grios@flacso.edu.ec"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dpubs.org/" TargetMode="External"/><Relationship Id="rId13" Type="http://schemas.openxmlformats.org/officeDocument/2006/relationships/hyperlink" Target="http://www.lodel.org/" TargetMode="External"/><Relationship Id="rId3" Type="http://schemas.openxmlformats.org/officeDocument/2006/relationships/image" Target="../media/image3.jpeg"/><Relationship Id="rId7" Type="http://schemas.openxmlformats.org/officeDocument/2006/relationships/hyperlink" Target="https://www.bepress.com/products/digitalcommons/features/journalpublishing/" TargetMode="External"/><Relationship Id="rId12" Type="http://schemas.openxmlformats.org/officeDocument/2006/relationships/hyperlink" Target="https://sourceforge.net/projects/hyperjournal/" TargetMode="External"/><Relationship Id="rId17" Type="http://schemas.openxmlformats.org/officeDocument/2006/relationships/hyperlink" Target="https://www.ubiquitypress.com/site/partners/" TargetMode="External"/><Relationship Id="rId2" Type="http://schemas.openxmlformats.org/officeDocument/2006/relationships/image" Target="../media/image2.jpeg"/><Relationship Id="rId16" Type="http://schemas.openxmlformats.org/officeDocument/2006/relationships/hyperlink" Target="http://www.scix.net/sops.htm" TargetMode="External"/><Relationship Id="rId1" Type="http://schemas.openxmlformats.org/officeDocument/2006/relationships/slideLayout" Target="../slideLayouts/slideLayout1.xml"/><Relationship Id="rId6" Type="http://schemas.openxmlformats.org/officeDocument/2006/relationships/hyperlink" Target="https://journals.openedition.org/?lang=en" TargetMode="External"/><Relationship Id="rId11" Type="http://schemas.openxmlformats.org/officeDocument/2006/relationships/hyperlink" Target="https://sourceforge.net/projects/gapworks.berlios/" TargetMode="External"/><Relationship Id="rId5" Type="http://schemas.openxmlformats.org/officeDocument/2006/relationships/hyperlink" Target="https://annotum.org/" TargetMode="External"/><Relationship Id="rId15" Type="http://schemas.openxmlformats.org/officeDocument/2006/relationships/hyperlink" Target="https://scholasticahq.com/" TargetMode="External"/><Relationship Id="rId10" Type="http://schemas.openxmlformats.org/officeDocument/2006/relationships/hyperlink" Target="https://dev.livingreviews.org/projects/epubtk" TargetMode="External"/><Relationship Id="rId4" Type="http://schemas.openxmlformats.org/officeDocument/2006/relationships/hyperlink" Target="https://blogs.plos.org/tech/opensource-ambra/" TargetMode="External"/><Relationship Id="rId9" Type="http://schemas.openxmlformats.org/officeDocument/2006/relationships/hyperlink" Target="https://www.drupal.org/project/ejournal" TargetMode="External"/><Relationship Id="rId14" Type="http://schemas.openxmlformats.org/officeDocument/2006/relationships/hyperlink" Target="https://peerlibrary.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7581" y="1200842"/>
            <a:ext cx="10542493" cy="3112190"/>
          </a:xfrm>
        </p:spPr>
        <p:txBody>
          <a:bodyPr>
            <a:normAutofit fontScale="90000"/>
          </a:bodyPr>
          <a:lstStyle/>
          <a:p>
            <a:r>
              <a:rPr lang="es-ES" dirty="0" smtClean="0"/>
              <a:t>Revistas </a:t>
            </a:r>
            <a:r>
              <a:rPr lang="es-ES" dirty="0"/>
              <a:t>científicas de </a:t>
            </a:r>
            <a:r>
              <a:rPr lang="es-ES" dirty="0" smtClean="0"/>
              <a:t/>
            </a:r>
            <a:br>
              <a:rPr lang="es-ES" dirty="0" smtClean="0"/>
            </a:br>
            <a:r>
              <a:rPr lang="es-ES" dirty="0" smtClean="0"/>
              <a:t>FLACSO </a:t>
            </a:r>
            <a:r>
              <a:rPr lang="es-ES" dirty="0"/>
              <a:t>Ecuador: </a:t>
            </a:r>
            <a:r>
              <a:rPr lang="es-ES" dirty="0" smtClean="0"/>
              <a:t/>
            </a:r>
            <a:br>
              <a:rPr lang="es-ES" dirty="0" smtClean="0"/>
            </a:br>
            <a:r>
              <a:rPr lang="es-ES" dirty="0" smtClean="0"/>
              <a:t>situación </a:t>
            </a:r>
            <a:r>
              <a:rPr lang="es-ES" dirty="0"/>
              <a:t>actual y retos </a:t>
            </a:r>
            <a:r>
              <a:rPr lang="es-ES" dirty="0" smtClean="0"/>
              <a:t>futuros</a:t>
            </a:r>
            <a:br>
              <a:rPr lang="es-ES" dirty="0" smtClean="0"/>
            </a:br>
            <a:r>
              <a:rPr lang="es-ES" sz="2000" dirty="0" smtClean="0"/>
              <a:t>Adriana Gabriela Ríos</a:t>
            </a:r>
            <a:r>
              <a:rPr lang="es-ES" dirty="0" smtClean="0"/>
              <a:t/>
            </a:r>
            <a:br>
              <a:rPr lang="es-ES" dirty="0" smtClean="0"/>
            </a:br>
            <a:endParaRPr lang="es-ES"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4311" y="3833871"/>
            <a:ext cx="2245414" cy="3020788"/>
          </a:xfrm>
          <a:prstGeom prst="rect">
            <a:avLst/>
          </a:prstGeom>
        </p:spPr>
      </p:pic>
    </p:spTree>
    <p:extLst>
      <p:ext uri="{BB962C8B-B14F-4D97-AF65-F5344CB8AC3E}">
        <p14:creationId xmlns:p14="http://schemas.microsoft.com/office/powerpoint/2010/main" val="283694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3506470" y="504825"/>
            <a:ext cx="5179060" cy="5848350"/>
          </a:xfrm>
          <a:prstGeom prst="rect">
            <a:avLst/>
          </a:prstGeom>
        </p:spPr>
      </p:pic>
      <p:sp>
        <p:nvSpPr>
          <p:cNvPr id="2" name="Rectangle 1"/>
          <p:cNvSpPr>
            <a:spLocks noChangeArrowheads="1"/>
          </p:cNvSpPr>
          <p:nvPr/>
        </p:nvSpPr>
        <p:spPr bwMode="auto">
          <a:xfrm>
            <a:off x="1764480" y="4396044"/>
            <a:ext cx="174199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Administrador de revista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Editor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Editor de secciones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dirty="0" smtClean="0">
                <a:ln>
                  <a:noFill/>
                </a:ln>
                <a:solidFill>
                  <a:schemeClr val="tx1"/>
                </a:solidFill>
                <a:effectLst/>
                <a:latin typeface="Arial Unicode MS"/>
              </a:rPr>
              <a:t>Par Evaluador</a:t>
            </a:r>
            <a:endParaRPr kumimoji="0" lang="es-ES" altLang="es-ES" sz="1100" b="0" i="0" u="none" strike="noStrike" cap="none" normalizeH="0" baseline="0" dirty="0" smtClean="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Corrector de estilo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Corrector de sintaxis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Autor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smtClean="0">
                <a:ln>
                  <a:noFill/>
                </a:ln>
                <a:solidFill>
                  <a:schemeClr val="tx1"/>
                </a:solidFill>
                <a:effectLst/>
                <a:latin typeface="Arial Unicode MS"/>
              </a:rPr>
              <a:t>Lector</a:t>
            </a:r>
            <a:r>
              <a:rPr kumimoji="0" lang="es-ES" altLang="es-ES" sz="1100" b="0" i="0" u="none" strike="noStrike" cap="none" normalizeH="0" baseline="0" dirty="0" smtClean="0">
                <a:ln>
                  <a:noFill/>
                </a:ln>
                <a:solidFill>
                  <a:schemeClr val="tx1"/>
                </a:solidFill>
                <a:effectLst/>
              </a:rPr>
              <a:t> </a:t>
            </a:r>
            <a:endParaRPr kumimoji="0" lang="es-ES" altLang="es-ES" sz="11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1764480" y="504825"/>
            <a:ext cx="9490024" cy="369332"/>
          </a:xfrm>
          <a:prstGeom prst="rect">
            <a:avLst/>
          </a:prstGeom>
        </p:spPr>
        <p:txBody>
          <a:bodyPr wrap="square">
            <a:spAutoFit/>
          </a:bodyPr>
          <a:lstStyle/>
          <a:p>
            <a:r>
              <a:rPr lang="es-ES" b="1" dirty="0" smtClean="0"/>
              <a:t>2013</a:t>
            </a:r>
          </a:p>
        </p:txBody>
      </p:sp>
    </p:spTree>
    <p:extLst>
      <p:ext uri="{BB962C8B-B14F-4D97-AF65-F5344CB8AC3E}">
        <p14:creationId xmlns:p14="http://schemas.microsoft.com/office/powerpoint/2010/main" val="2470267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pic>
        <p:nvPicPr>
          <p:cNvPr id="4" name="Imagen 3"/>
          <p:cNvPicPr>
            <a:picLocks noChangeAspect="1"/>
          </p:cNvPicPr>
          <p:nvPr/>
        </p:nvPicPr>
        <p:blipFill rotWithShape="1">
          <a:blip r:embed="rId4"/>
          <a:srcRect l="11061" t="14570" r="6086" b="8223"/>
          <a:stretch/>
        </p:blipFill>
        <p:spPr>
          <a:xfrm>
            <a:off x="1959681" y="682173"/>
            <a:ext cx="9470317" cy="5515428"/>
          </a:xfrm>
          <a:prstGeom prst="rect">
            <a:avLst/>
          </a:prstGeom>
        </p:spPr>
      </p:pic>
      <p:sp>
        <p:nvSpPr>
          <p:cNvPr id="6" name="CuadroTexto 5"/>
          <p:cNvSpPr txBox="1"/>
          <p:nvPr/>
        </p:nvSpPr>
        <p:spPr>
          <a:xfrm>
            <a:off x="10010057" y="6446546"/>
            <a:ext cx="1419941" cy="369332"/>
          </a:xfrm>
          <a:prstGeom prst="rect">
            <a:avLst/>
          </a:prstGeom>
          <a:noFill/>
        </p:spPr>
        <p:txBody>
          <a:bodyPr wrap="none" rtlCol="0">
            <a:spAutoFit/>
          </a:bodyPr>
          <a:lstStyle/>
          <a:p>
            <a:r>
              <a:rPr lang="es-ES" dirty="0" smtClean="0"/>
              <a:t>Gómez, 2006</a:t>
            </a:r>
            <a:endParaRPr lang="es-ES" dirty="0"/>
          </a:p>
        </p:txBody>
      </p:sp>
    </p:spTree>
    <p:extLst>
      <p:ext uri="{BB962C8B-B14F-4D97-AF65-F5344CB8AC3E}">
        <p14:creationId xmlns:p14="http://schemas.microsoft.com/office/powerpoint/2010/main" val="18035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4240386" cy="5324535"/>
          </a:xfrm>
          <a:prstGeom prst="rect">
            <a:avLst/>
          </a:prstGeom>
        </p:spPr>
        <p:txBody>
          <a:bodyPr wrap="square">
            <a:spAutoFit/>
          </a:bodyPr>
          <a:lstStyle/>
          <a:p>
            <a:r>
              <a:rPr lang="es-ES" sz="2000" dirty="0" smtClean="0"/>
              <a:t>DOI</a:t>
            </a:r>
          </a:p>
          <a:p>
            <a:r>
              <a:rPr lang="es-ES" sz="2000" dirty="0" smtClean="0"/>
              <a:t>Cómo </a:t>
            </a:r>
            <a:r>
              <a:rPr lang="es-ES" sz="2000" dirty="0"/>
              <a:t>se compone el DOI como guía</a:t>
            </a:r>
            <a:r>
              <a:rPr lang="es-ES" sz="2000" dirty="0" smtClean="0"/>
              <a:t>.</a:t>
            </a:r>
          </a:p>
          <a:p>
            <a:endParaRPr lang="es-ES" sz="2000" dirty="0"/>
          </a:p>
          <a:p>
            <a:r>
              <a:rPr lang="es-ES" sz="2000" dirty="0"/>
              <a:t> </a:t>
            </a:r>
          </a:p>
          <a:p>
            <a:r>
              <a:rPr lang="es-ES" sz="2000" dirty="0"/>
              <a:t> </a:t>
            </a:r>
          </a:p>
          <a:p>
            <a:r>
              <a:rPr lang="es-ES" sz="2000" dirty="0"/>
              <a:t> </a:t>
            </a:r>
          </a:p>
          <a:p>
            <a:r>
              <a:rPr lang="es-ES" sz="2000" dirty="0"/>
              <a:t> </a:t>
            </a:r>
          </a:p>
          <a:p>
            <a:endParaRPr lang="es-ES" sz="2000" dirty="0" smtClean="0"/>
          </a:p>
          <a:p>
            <a:r>
              <a:rPr lang="es-ES" sz="2000" dirty="0" smtClean="0"/>
              <a:t>Prefijo </a:t>
            </a:r>
            <a:r>
              <a:rPr lang="es-ES" sz="2000" dirty="0"/>
              <a:t>FLACSO: 10.17141/</a:t>
            </a:r>
          </a:p>
          <a:p>
            <a:r>
              <a:rPr lang="es-ES" sz="2000" dirty="0" err="1"/>
              <a:t>Subfijo</a:t>
            </a:r>
            <a:r>
              <a:rPr lang="es-ES" sz="2000" dirty="0"/>
              <a:t>: </a:t>
            </a:r>
            <a:r>
              <a:rPr lang="es-ES" sz="2000" dirty="0" smtClean="0"/>
              <a:t>	lverdes.16.2014</a:t>
            </a:r>
            <a:r>
              <a:rPr lang="es-ES" sz="2000" dirty="0"/>
              <a:t>.</a:t>
            </a:r>
          </a:p>
          <a:p>
            <a:r>
              <a:rPr lang="es-ES" sz="2000" dirty="0" smtClean="0"/>
              <a:t>	eutopia.5.2014</a:t>
            </a:r>
            <a:r>
              <a:rPr lang="es-ES" sz="2000" dirty="0"/>
              <a:t>.</a:t>
            </a:r>
          </a:p>
          <a:p>
            <a:r>
              <a:rPr lang="es-ES" sz="2000" dirty="0" smtClean="0"/>
              <a:t>	urvio.15.2014</a:t>
            </a:r>
            <a:r>
              <a:rPr lang="es-ES" sz="2000" dirty="0"/>
              <a:t>.</a:t>
            </a:r>
          </a:p>
          <a:p>
            <a:r>
              <a:rPr lang="es-ES" sz="2000" dirty="0" smtClean="0"/>
              <a:t>	mplurales.1.2014</a:t>
            </a:r>
            <a:r>
              <a:rPr lang="es-ES" sz="2000" dirty="0"/>
              <a:t>.</a:t>
            </a:r>
          </a:p>
          <a:p>
            <a:r>
              <a:rPr lang="es-ES" sz="2000" dirty="0"/>
              <a:t> </a:t>
            </a:r>
            <a:endParaRPr lang="es-ES" sz="2000" dirty="0" smtClean="0"/>
          </a:p>
          <a:p>
            <a:endParaRPr lang="es-ES" sz="2000" dirty="0" smtClean="0"/>
          </a:p>
          <a:p>
            <a:endParaRPr lang="es-ES" sz="2000" dirty="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pic>
        <p:nvPicPr>
          <p:cNvPr id="11268" name="Imagen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796" y="2058414"/>
            <a:ext cx="3636795" cy="137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6448926" y="618344"/>
            <a:ext cx="5518485" cy="5632311"/>
          </a:xfrm>
          <a:prstGeom prst="rect">
            <a:avLst/>
          </a:prstGeom>
        </p:spPr>
        <p:txBody>
          <a:bodyPr wrap="square">
            <a:spAutoFit/>
          </a:bodyPr>
          <a:lstStyle/>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&lt;?</a:t>
            </a:r>
            <a:r>
              <a:rPr lang="es-ES" dirty="0" err="1">
                <a:latin typeface="Calibri" panose="020F0502020204030204" pitchFamily="34" charset="0"/>
                <a:ea typeface="Calibri" panose="020F0502020204030204" pitchFamily="34" charset="0"/>
                <a:cs typeface="Times New Roman" panose="02020603050405020304" pitchFamily="18" charset="0"/>
              </a:rPr>
              <a:t>xml</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version</a:t>
            </a:r>
            <a:r>
              <a:rPr lang="es-ES" dirty="0">
                <a:latin typeface="Calibri" panose="020F0502020204030204" pitchFamily="34" charset="0"/>
                <a:ea typeface="Calibri" panose="020F0502020204030204" pitchFamily="34" charset="0"/>
                <a:cs typeface="Times New Roman" panose="02020603050405020304" pitchFamily="18" charset="0"/>
              </a:rPr>
              <a:t>="1.0" </a:t>
            </a:r>
            <a:r>
              <a:rPr lang="es-ES" dirty="0" err="1">
                <a:latin typeface="Calibri" panose="020F0502020204030204" pitchFamily="34" charset="0"/>
                <a:ea typeface="Calibri" panose="020F0502020204030204" pitchFamily="34" charset="0"/>
                <a:cs typeface="Times New Roman" panose="02020603050405020304" pitchFamily="18" charset="0"/>
              </a:rPr>
              <a:t>encoding</a:t>
            </a:r>
            <a:r>
              <a:rPr lang="es-ES" dirty="0">
                <a:latin typeface="Calibri" panose="020F0502020204030204" pitchFamily="34" charset="0"/>
                <a:ea typeface="Calibri" panose="020F0502020204030204" pitchFamily="34" charset="0"/>
                <a:cs typeface="Times New Roman" panose="02020603050405020304" pitchFamily="18" charset="0"/>
              </a:rPr>
              <a:t>="UTF-8"?&gt;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&lt;</a:t>
            </a:r>
            <a:r>
              <a:rPr lang="es-ES" dirty="0" err="1">
                <a:latin typeface="Calibri" panose="020F0502020204030204" pitchFamily="34" charset="0"/>
                <a:ea typeface="Calibri" panose="020F0502020204030204" pitchFamily="34" charset="0"/>
                <a:cs typeface="Times New Roman" panose="02020603050405020304" pitchFamily="18" charset="0"/>
              </a:rPr>
              <a:t>doi_batch_diagnostic</a:t>
            </a:r>
            <a:r>
              <a:rPr lang="es-ES" dirty="0">
                <a:latin typeface="Calibri" panose="020F0502020204030204" pitchFamily="34" charset="0"/>
                <a:ea typeface="Calibri" panose="020F0502020204030204" pitchFamily="34" charset="0"/>
                <a:cs typeface="Times New Roman" panose="02020603050405020304" pitchFamily="18" charset="0"/>
              </a:rPr>
              <a:t> status="</a:t>
            </a:r>
            <a:r>
              <a:rPr lang="es-ES" dirty="0" err="1">
                <a:latin typeface="Calibri" panose="020F0502020204030204" pitchFamily="34" charset="0"/>
                <a:ea typeface="Calibri" panose="020F0502020204030204" pitchFamily="34" charset="0"/>
                <a:cs typeface="Times New Roman" panose="02020603050405020304" pitchFamily="18" charset="0"/>
              </a:rPr>
              <a:t>completed</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sp</a:t>
            </a:r>
            <a:r>
              <a:rPr lang="es-ES" dirty="0">
                <a:latin typeface="Calibri" panose="020F0502020204030204" pitchFamily="34" charset="0"/>
                <a:ea typeface="Calibri" panose="020F0502020204030204" pitchFamily="34" charset="0"/>
                <a:cs typeface="Times New Roman" panose="02020603050405020304" pitchFamily="18" charset="0"/>
              </a:rPr>
              <a:t>="ds3.crossref.org"&gt;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submission_id</a:t>
            </a:r>
            <a:r>
              <a:rPr lang="es-ES" dirty="0">
                <a:latin typeface="Calibri" panose="020F0502020204030204" pitchFamily="34" charset="0"/>
                <a:ea typeface="Calibri" panose="020F0502020204030204" pitchFamily="34" charset="0"/>
                <a:cs typeface="Times New Roman" panose="02020603050405020304" pitchFamily="18" charset="0"/>
              </a:rPr>
              <a:t>&gt;1375607504&lt;/</a:t>
            </a:r>
            <a:r>
              <a:rPr lang="es-ES" dirty="0" err="1">
                <a:latin typeface="Calibri" panose="020F0502020204030204" pitchFamily="34" charset="0"/>
                <a:ea typeface="Calibri" panose="020F0502020204030204" pitchFamily="34" charset="0"/>
                <a:cs typeface="Times New Roman" panose="02020603050405020304" pitchFamily="18" charset="0"/>
              </a:rPr>
              <a:t>submission_id</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batch_id</a:t>
            </a:r>
            <a:r>
              <a:rPr lang="es-ES" dirty="0">
                <a:latin typeface="Calibri" panose="020F0502020204030204" pitchFamily="34" charset="0"/>
                <a:ea typeface="Calibri" panose="020F0502020204030204" pitchFamily="34" charset="0"/>
                <a:cs typeface="Times New Roman" panose="02020603050405020304" pitchFamily="18" charset="0"/>
              </a:rPr>
              <a:t>&gt;Íconos_1422288191&lt;/</a:t>
            </a:r>
            <a:r>
              <a:rPr lang="es-ES" dirty="0" err="1">
                <a:latin typeface="Calibri" panose="020F0502020204030204" pitchFamily="34" charset="0"/>
                <a:ea typeface="Calibri" panose="020F0502020204030204" pitchFamily="34" charset="0"/>
                <a:cs typeface="Times New Roman" panose="02020603050405020304" pitchFamily="18" charset="0"/>
              </a:rPr>
              <a:t>batch_id</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record_diagnostic</a:t>
            </a:r>
            <a:r>
              <a:rPr lang="es-ES" dirty="0">
                <a:latin typeface="Calibri" panose="020F0502020204030204" pitchFamily="34" charset="0"/>
                <a:ea typeface="Calibri" panose="020F0502020204030204" pitchFamily="34" charset="0"/>
                <a:cs typeface="Times New Roman" panose="02020603050405020304" pitchFamily="18" charset="0"/>
              </a:rPr>
              <a:t> status="</a:t>
            </a:r>
            <a:r>
              <a:rPr lang="es-ES" dirty="0" err="1">
                <a:latin typeface="Calibri" panose="020F0502020204030204" pitchFamily="34" charset="0"/>
                <a:ea typeface="Calibri" panose="020F0502020204030204" pitchFamily="34" charset="0"/>
                <a:cs typeface="Times New Roman" panose="02020603050405020304" pitchFamily="18" charset="0"/>
              </a:rPr>
              <a:t>Success</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doi</a:t>
            </a:r>
            <a:r>
              <a:rPr lang="es-ES" dirty="0">
                <a:latin typeface="Calibri" panose="020F0502020204030204" pitchFamily="34" charset="0"/>
                <a:ea typeface="Calibri" panose="020F0502020204030204" pitchFamily="34" charset="0"/>
                <a:cs typeface="Times New Roman" panose="02020603050405020304" pitchFamily="18" charset="0"/>
              </a:rPr>
              <a:t>&gt;10.17141/iconos.51.2015.1498&lt;/</a:t>
            </a:r>
            <a:r>
              <a:rPr lang="es-ES" dirty="0" err="1">
                <a:latin typeface="Calibri" panose="020F0502020204030204" pitchFamily="34" charset="0"/>
                <a:ea typeface="Calibri" panose="020F0502020204030204" pitchFamily="34" charset="0"/>
                <a:cs typeface="Times New Roman" panose="02020603050405020304" pitchFamily="18" charset="0"/>
              </a:rPr>
              <a:t>doi</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msg</a:t>
            </a:r>
            <a:r>
              <a:rPr lang="es-ES" dirty="0">
                <a:latin typeface="Calibri" panose="020F0502020204030204" pitchFamily="34" charset="0"/>
                <a:ea typeface="Calibri" panose="020F0502020204030204" pitchFamily="34" charset="0"/>
                <a:cs typeface="Times New Roman" panose="02020603050405020304" pitchFamily="18" charset="0"/>
              </a:rPr>
              <a:t>&gt;</a:t>
            </a:r>
            <a:r>
              <a:rPr lang="es-ES" dirty="0" err="1">
                <a:latin typeface="Calibri" panose="020F0502020204030204" pitchFamily="34" charset="0"/>
                <a:ea typeface="Calibri" panose="020F0502020204030204" pitchFamily="34" charset="0"/>
                <a:cs typeface="Times New Roman" panose="02020603050405020304" pitchFamily="18" charset="0"/>
              </a:rPr>
              <a:t>Successfully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added</a:t>
            </a:r>
            <a:r>
              <a:rPr lang="es-ES" dirty="0">
                <a:latin typeface="Calibri" panose="020F0502020204030204" pitchFamily="34" charset="0"/>
                <a:ea typeface="Calibri" panose="020F0502020204030204" pitchFamily="34" charset="0"/>
                <a:cs typeface="Times New Roman" panose="02020603050405020304" pitchFamily="18" charset="0"/>
              </a:rPr>
              <a:t>&lt;/</a:t>
            </a:r>
            <a:r>
              <a:rPr lang="es-ES" dirty="0" err="1">
                <a:latin typeface="Calibri" panose="020F0502020204030204" pitchFamily="34" charset="0"/>
                <a:ea typeface="Calibri" panose="020F0502020204030204" pitchFamily="34" charset="0"/>
                <a:cs typeface="Times New Roman" panose="02020603050405020304" pitchFamily="18" charset="0"/>
              </a:rPr>
              <a:t>msg</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record_diagnostic</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record_diagnostic</a:t>
            </a:r>
            <a:r>
              <a:rPr lang="es-ES" dirty="0">
                <a:latin typeface="Calibri" panose="020F0502020204030204" pitchFamily="34" charset="0"/>
                <a:ea typeface="Calibri" panose="020F0502020204030204" pitchFamily="34" charset="0"/>
                <a:cs typeface="Times New Roman" panose="02020603050405020304" pitchFamily="18" charset="0"/>
              </a:rPr>
              <a:t> status="</a:t>
            </a:r>
            <a:r>
              <a:rPr lang="es-ES" dirty="0" err="1">
                <a:latin typeface="Calibri" panose="020F0502020204030204" pitchFamily="34" charset="0"/>
                <a:ea typeface="Calibri" panose="020F0502020204030204" pitchFamily="34" charset="0"/>
                <a:cs typeface="Times New Roman" panose="02020603050405020304" pitchFamily="18" charset="0"/>
              </a:rPr>
              <a:t>Success</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doi</a:t>
            </a:r>
            <a:r>
              <a:rPr lang="es-ES" dirty="0">
                <a:latin typeface="Calibri" panose="020F0502020204030204" pitchFamily="34" charset="0"/>
                <a:ea typeface="Calibri" panose="020F0502020204030204" pitchFamily="34" charset="0"/>
                <a:cs typeface="Times New Roman" panose="02020603050405020304" pitchFamily="18" charset="0"/>
              </a:rPr>
              <a:t>&gt;10.17141/iconos.51.2015.1472&lt;/</a:t>
            </a:r>
            <a:r>
              <a:rPr lang="es-ES" dirty="0" err="1">
                <a:latin typeface="Calibri" panose="020F0502020204030204" pitchFamily="34" charset="0"/>
                <a:ea typeface="Calibri" panose="020F0502020204030204" pitchFamily="34" charset="0"/>
                <a:cs typeface="Times New Roman" panose="02020603050405020304" pitchFamily="18" charset="0"/>
              </a:rPr>
              <a:t>doi</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msg</a:t>
            </a:r>
            <a:r>
              <a:rPr lang="es-ES" dirty="0">
                <a:latin typeface="Calibri" panose="020F0502020204030204" pitchFamily="34" charset="0"/>
                <a:ea typeface="Calibri" panose="020F0502020204030204" pitchFamily="34" charset="0"/>
                <a:cs typeface="Times New Roman" panose="02020603050405020304" pitchFamily="18" charset="0"/>
              </a:rPr>
              <a:t>&gt;</a:t>
            </a:r>
            <a:r>
              <a:rPr lang="es-ES" dirty="0" err="1">
                <a:latin typeface="Calibri" panose="020F0502020204030204" pitchFamily="34" charset="0"/>
                <a:ea typeface="Calibri" panose="020F0502020204030204" pitchFamily="34" charset="0"/>
                <a:cs typeface="Times New Roman" panose="02020603050405020304" pitchFamily="18" charset="0"/>
              </a:rPr>
              <a:t>Successfully</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added</a:t>
            </a:r>
            <a:r>
              <a:rPr lang="es-ES" dirty="0">
                <a:latin typeface="Calibri" panose="020F0502020204030204" pitchFamily="34" charset="0"/>
                <a:ea typeface="Calibri" panose="020F0502020204030204" pitchFamily="34" charset="0"/>
                <a:cs typeface="Times New Roman" panose="02020603050405020304" pitchFamily="18" charset="0"/>
              </a:rPr>
              <a:t>&lt;/</a:t>
            </a:r>
            <a:r>
              <a:rPr lang="es-ES" dirty="0" err="1">
                <a:latin typeface="Calibri" panose="020F0502020204030204" pitchFamily="34" charset="0"/>
                <a:ea typeface="Calibri" panose="020F0502020204030204" pitchFamily="34" charset="0"/>
                <a:cs typeface="Times New Roman" panose="02020603050405020304" pitchFamily="18" charset="0"/>
              </a:rPr>
              <a:t>msg</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record_diagnostic</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smtClean="0">
                <a:latin typeface="Calibri" panose="020F0502020204030204" pitchFamily="34" charset="0"/>
                <a:ea typeface="Calibri" panose="020F0502020204030204" pitchFamily="34" charset="0"/>
                <a:cs typeface="Times New Roman" panose="02020603050405020304" pitchFamily="18" charset="0"/>
              </a:rPr>
              <a:t>&lt;</a:t>
            </a:r>
            <a:r>
              <a:rPr lang="es-ES" dirty="0" err="1">
                <a:latin typeface="Calibri" panose="020F0502020204030204" pitchFamily="34" charset="0"/>
                <a:ea typeface="Calibri" panose="020F0502020204030204" pitchFamily="34" charset="0"/>
                <a:cs typeface="Times New Roman" panose="02020603050405020304" pitchFamily="18" charset="0"/>
              </a:rPr>
              <a:t>batch_data</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b="1" dirty="0">
                <a:latin typeface="Calibri" panose="020F0502020204030204" pitchFamily="34" charset="0"/>
                <a:ea typeface="Calibri" panose="020F0502020204030204" pitchFamily="34" charset="0"/>
                <a:cs typeface="Times New Roman" panose="02020603050405020304" pitchFamily="18" charset="0"/>
              </a:rPr>
              <a:t>&lt;</a:t>
            </a:r>
            <a:r>
              <a:rPr lang="es-ES" b="1" dirty="0" err="1">
                <a:latin typeface="Calibri" panose="020F0502020204030204" pitchFamily="34" charset="0"/>
                <a:ea typeface="Calibri" panose="020F0502020204030204" pitchFamily="34" charset="0"/>
                <a:cs typeface="Times New Roman" panose="02020603050405020304" pitchFamily="18" charset="0"/>
              </a:rPr>
              <a:t>record_count</a:t>
            </a:r>
            <a:r>
              <a:rPr lang="es-ES" b="1" dirty="0">
                <a:latin typeface="Calibri" panose="020F0502020204030204" pitchFamily="34" charset="0"/>
                <a:ea typeface="Calibri" panose="020F0502020204030204" pitchFamily="34" charset="0"/>
                <a:cs typeface="Times New Roman" panose="02020603050405020304" pitchFamily="18" charset="0"/>
              </a:rPr>
              <a:t>&gt;15&lt;/</a:t>
            </a:r>
            <a:r>
              <a:rPr lang="es-ES" b="1" dirty="0" err="1">
                <a:latin typeface="Calibri" panose="020F0502020204030204" pitchFamily="34" charset="0"/>
                <a:ea typeface="Calibri" panose="020F0502020204030204" pitchFamily="34" charset="0"/>
                <a:cs typeface="Times New Roman" panose="02020603050405020304" pitchFamily="18" charset="0"/>
              </a:rPr>
              <a:t>record_count</a:t>
            </a:r>
            <a:r>
              <a:rPr lang="es-ES" b="1"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      &lt;</a:t>
            </a:r>
            <a:r>
              <a:rPr lang="es-ES" b="1" dirty="0" err="1">
                <a:latin typeface="Calibri" panose="020F0502020204030204" pitchFamily="34" charset="0"/>
                <a:ea typeface="Calibri" panose="020F0502020204030204" pitchFamily="34" charset="0"/>
                <a:cs typeface="Times New Roman" panose="02020603050405020304" pitchFamily="18" charset="0"/>
              </a:rPr>
              <a:t>success_count</a:t>
            </a:r>
            <a:r>
              <a:rPr lang="es-ES" b="1" dirty="0">
                <a:latin typeface="Calibri" panose="020F0502020204030204" pitchFamily="34" charset="0"/>
                <a:ea typeface="Calibri" panose="020F0502020204030204" pitchFamily="34" charset="0"/>
                <a:cs typeface="Times New Roman" panose="02020603050405020304" pitchFamily="18" charset="0"/>
              </a:rPr>
              <a:t>&gt;15&lt;/</a:t>
            </a:r>
            <a:r>
              <a:rPr lang="es-ES" b="1" dirty="0" err="1">
                <a:latin typeface="Calibri" panose="020F0502020204030204" pitchFamily="34" charset="0"/>
                <a:ea typeface="Calibri" panose="020F0502020204030204" pitchFamily="34" charset="0"/>
                <a:cs typeface="Times New Roman" panose="02020603050405020304" pitchFamily="18" charset="0"/>
              </a:rPr>
              <a:t>success_count</a:t>
            </a:r>
            <a:r>
              <a:rPr lang="es-ES" b="1"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      &lt;</a:t>
            </a:r>
            <a:r>
              <a:rPr lang="es-ES" b="1" dirty="0" err="1">
                <a:latin typeface="Calibri" panose="020F0502020204030204" pitchFamily="34" charset="0"/>
                <a:ea typeface="Calibri" panose="020F0502020204030204" pitchFamily="34" charset="0"/>
                <a:cs typeface="Times New Roman" panose="02020603050405020304" pitchFamily="18" charset="0"/>
              </a:rPr>
              <a:t>warning_count</a:t>
            </a:r>
            <a:r>
              <a:rPr lang="es-ES" b="1" dirty="0">
                <a:latin typeface="Calibri" panose="020F0502020204030204" pitchFamily="34" charset="0"/>
                <a:ea typeface="Calibri" panose="020F0502020204030204" pitchFamily="34" charset="0"/>
                <a:cs typeface="Times New Roman" panose="02020603050405020304" pitchFamily="18" charset="0"/>
              </a:rPr>
              <a:t>&gt;0&lt;/</a:t>
            </a:r>
            <a:r>
              <a:rPr lang="es-ES" b="1" dirty="0" err="1">
                <a:latin typeface="Calibri" panose="020F0502020204030204" pitchFamily="34" charset="0"/>
                <a:ea typeface="Calibri" panose="020F0502020204030204" pitchFamily="34" charset="0"/>
                <a:cs typeface="Times New Roman" panose="02020603050405020304" pitchFamily="18" charset="0"/>
              </a:rPr>
              <a:t>warning_count</a:t>
            </a:r>
            <a:r>
              <a:rPr lang="es-ES" b="1"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      &lt;</a:t>
            </a:r>
            <a:r>
              <a:rPr lang="es-ES" b="1" dirty="0" err="1">
                <a:latin typeface="Calibri" panose="020F0502020204030204" pitchFamily="34" charset="0"/>
                <a:ea typeface="Calibri" panose="020F0502020204030204" pitchFamily="34" charset="0"/>
                <a:cs typeface="Times New Roman" panose="02020603050405020304" pitchFamily="18" charset="0"/>
              </a:rPr>
              <a:t>failure_count</a:t>
            </a:r>
            <a:r>
              <a:rPr lang="es-ES" b="1" dirty="0">
                <a:latin typeface="Calibri" panose="020F0502020204030204" pitchFamily="34" charset="0"/>
                <a:ea typeface="Calibri" panose="020F0502020204030204" pitchFamily="34" charset="0"/>
                <a:cs typeface="Times New Roman" panose="02020603050405020304" pitchFamily="18" charset="0"/>
              </a:rPr>
              <a:t>&gt;0&lt;/</a:t>
            </a:r>
            <a:r>
              <a:rPr lang="es-ES" b="1" dirty="0" err="1">
                <a:latin typeface="Calibri" panose="020F0502020204030204" pitchFamily="34" charset="0"/>
                <a:ea typeface="Calibri" panose="020F0502020204030204" pitchFamily="34" charset="0"/>
                <a:cs typeface="Times New Roman" panose="02020603050405020304" pitchFamily="18" charset="0"/>
              </a:rPr>
              <a:t>failure_count</a:t>
            </a:r>
            <a:r>
              <a:rPr lang="es-ES" b="1"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&lt;/</a:t>
            </a:r>
            <a:r>
              <a:rPr lang="es-ES" dirty="0" err="1">
                <a:latin typeface="Calibri" panose="020F0502020204030204" pitchFamily="34" charset="0"/>
                <a:ea typeface="Calibri" panose="020F0502020204030204" pitchFamily="34" charset="0"/>
                <a:cs typeface="Times New Roman" panose="02020603050405020304" pitchFamily="18" charset="0"/>
              </a:rPr>
              <a:t>batch_data</a:t>
            </a:r>
            <a:r>
              <a:rPr lang="es-ES" dirty="0">
                <a:latin typeface="Calibri" panose="020F0502020204030204" pitchFamily="34" charset="0"/>
                <a:ea typeface="Calibri" panose="020F0502020204030204" pitchFamily="34" charset="0"/>
                <a:cs typeface="Times New Roman" panose="02020603050405020304" pitchFamily="18" charset="0"/>
              </a:rPr>
              <a:t>&gt;</a:t>
            </a:r>
          </a:p>
          <a:p>
            <a:pPr>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&lt;/</a:t>
            </a:r>
            <a:r>
              <a:rPr lang="es-ES" dirty="0" err="1">
                <a:latin typeface="Calibri" panose="020F0502020204030204" pitchFamily="34" charset="0"/>
                <a:ea typeface="Calibri" panose="020F0502020204030204" pitchFamily="34" charset="0"/>
                <a:cs typeface="Times New Roman" panose="02020603050405020304" pitchFamily="18" charset="0"/>
              </a:rPr>
              <a:t>doi_batch_diagnostic</a:t>
            </a:r>
            <a:r>
              <a:rPr lang="es-ES" dirty="0">
                <a:latin typeface="Calibri" panose="020F0502020204030204" pitchFamily="34" charset="0"/>
                <a:ea typeface="Calibri" panose="020F0502020204030204" pitchFamily="34" charset="0"/>
                <a:cs typeface="Times New Roman" panose="02020603050405020304" pitchFamily="18" charset="0"/>
              </a:rPr>
              <a:t>&gt;</a:t>
            </a:r>
          </a:p>
        </p:txBody>
      </p:sp>
      <p:sp>
        <p:nvSpPr>
          <p:cNvPr id="8" name="Rectángulo 7"/>
          <p:cNvSpPr/>
          <p:nvPr/>
        </p:nvSpPr>
        <p:spPr>
          <a:xfrm>
            <a:off x="1764480" y="504825"/>
            <a:ext cx="9490024" cy="369332"/>
          </a:xfrm>
          <a:prstGeom prst="rect">
            <a:avLst/>
          </a:prstGeom>
        </p:spPr>
        <p:txBody>
          <a:bodyPr wrap="square">
            <a:spAutoFit/>
          </a:bodyPr>
          <a:lstStyle/>
          <a:p>
            <a:r>
              <a:rPr lang="es-ES" b="1" dirty="0" smtClean="0"/>
              <a:t>2014</a:t>
            </a:r>
          </a:p>
        </p:txBody>
      </p:sp>
    </p:spTree>
    <p:extLst>
      <p:ext uri="{BB962C8B-B14F-4D97-AF65-F5344CB8AC3E}">
        <p14:creationId xmlns:p14="http://schemas.microsoft.com/office/powerpoint/2010/main" val="435150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4708981"/>
          </a:xfrm>
          <a:prstGeom prst="rect">
            <a:avLst/>
          </a:prstGeom>
        </p:spPr>
        <p:txBody>
          <a:bodyPr wrap="square">
            <a:spAutoFit/>
          </a:bodyPr>
          <a:lstStyle/>
          <a:p>
            <a:r>
              <a:rPr lang="es-ES" sz="2000" dirty="0" smtClean="0"/>
              <a:t>Proceso de migración del OJS2 al OJS3:</a:t>
            </a:r>
          </a:p>
          <a:p>
            <a:pPr marL="342900" indent="-342900">
              <a:buFont typeface="Arial" panose="020B0604020202020204" pitchFamily="34" charset="0"/>
              <a:buChar char="•"/>
            </a:pPr>
            <a:r>
              <a:rPr lang="es-ES" sz="2000" dirty="0" smtClean="0"/>
              <a:t>PLOS para cada artículo.</a:t>
            </a:r>
          </a:p>
          <a:p>
            <a:pPr marL="342900" indent="-342900">
              <a:buFont typeface="Arial" panose="020B0604020202020204" pitchFamily="34" charset="0"/>
              <a:buChar char="•"/>
            </a:pPr>
            <a:r>
              <a:rPr lang="es-ES" sz="2000" dirty="0" smtClean="0"/>
              <a:t>Configurar diseño de todas las revistas para dispositivos, BOOTSTRAP.</a:t>
            </a:r>
          </a:p>
          <a:p>
            <a:pPr marL="342900" indent="-342900">
              <a:buFont typeface="Arial" panose="020B0604020202020204" pitchFamily="34" charset="0"/>
              <a:buChar char="•"/>
            </a:pPr>
            <a:r>
              <a:rPr lang="es-ES" sz="2000" dirty="0" smtClean="0"/>
              <a:t>Seguridades y filtros para las revistas.</a:t>
            </a:r>
          </a:p>
          <a:p>
            <a:endParaRPr lang="es-ES" sz="2000" dirty="0" smtClean="0"/>
          </a:p>
          <a:p>
            <a:r>
              <a:rPr lang="es-ES" sz="2000" dirty="0" smtClean="0"/>
              <a:t>Claves:</a:t>
            </a:r>
          </a:p>
          <a:p>
            <a:pPr marL="800100" lvl="1" indent="-342900">
              <a:buFont typeface="Wingdings" panose="05000000000000000000" pitchFamily="2" charset="2"/>
              <a:buChar char="§"/>
            </a:pPr>
            <a:r>
              <a:rPr lang="es-ES" sz="2000" dirty="0" smtClean="0"/>
              <a:t>Tiempos de publicaciones de las revistas / convocatorias (5).</a:t>
            </a:r>
          </a:p>
          <a:p>
            <a:pPr marL="800100" lvl="1" indent="-342900">
              <a:buFont typeface="Wingdings" panose="05000000000000000000" pitchFamily="2" charset="2"/>
              <a:buChar char="§"/>
            </a:pPr>
            <a:r>
              <a:rPr lang="es-ES" sz="2000" dirty="0" smtClean="0"/>
              <a:t>Cantidad de artículos.</a:t>
            </a:r>
          </a:p>
          <a:p>
            <a:pPr marL="800100" lvl="1" indent="-342900">
              <a:buFont typeface="Wingdings" panose="05000000000000000000" pitchFamily="2" charset="2"/>
              <a:buChar char="§"/>
            </a:pPr>
            <a:r>
              <a:rPr lang="es-ES" sz="2000" dirty="0" smtClean="0"/>
              <a:t>Cantidad de revistas.</a:t>
            </a:r>
          </a:p>
          <a:p>
            <a:pPr marL="800100" lvl="1" indent="-342900">
              <a:buFont typeface="Wingdings" panose="05000000000000000000" pitchFamily="2" charset="2"/>
              <a:buChar char="§"/>
            </a:pPr>
            <a:r>
              <a:rPr lang="es-ES" sz="2000" dirty="0" err="1" smtClean="0"/>
              <a:t>Url</a:t>
            </a:r>
            <a:r>
              <a:rPr lang="es-ES" sz="2000" dirty="0" smtClean="0"/>
              <a:t> correctas para cada artículo.</a:t>
            </a:r>
          </a:p>
          <a:p>
            <a:pPr marL="800100" lvl="1" indent="-342900">
              <a:buFont typeface="Wingdings" panose="05000000000000000000" pitchFamily="2" charset="2"/>
              <a:buChar char="§"/>
            </a:pPr>
            <a:r>
              <a:rPr lang="es-ES" sz="2000" dirty="0" err="1" smtClean="0"/>
              <a:t>Doi</a:t>
            </a:r>
            <a:r>
              <a:rPr lang="es-ES" sz="2000" dirty="0" smtClean="0"/>
              <a:t> correcto por artículo.</a:t>
            </a:r>
          </a:p>
          <a:p>
            <a:pPr marL="800100" lvl="1" indent="-342900">
              <a:buFont typeface="Wingdings" panose="05000000000000000000" pitchFamily="2" charset="2"/>
              <a:buChar char="§"/>
            </a:pPr>
            <a:r>
              <a:rPr lang="es-ES" sz="2000" dirty="0" smtClean="0"/>
              <a:t>Confiabilidad en los archivos.</a:t>
            </a:r>
            <a:endParaRPr lang="es-ES" sz="2000" dirty="0"/>
          </a:p>
          <a:p>
            <a:pPr marL="800100" lvl="1" indent="-342900">
              <a:buFont typeface="Wingdings" panose="05000000000000000000" pitchFamily="2" charset="2"/>
              <a:buChar char="§"/>
            </a:pPr>
            <a:r>
              <a:rPr lang="es-ES" sz="2000" dirty="0" smtClean="0"/>
              <a:t>Idioma del OJS.</a:t>
            </a:r>
          </a:p>
          <a:p>
            <a:pPr marL="800100" lvl="1" indent="-342900">
              <a:buFont typeface="Wingdings" panose="05000000000000000000" pitchFamily="2" charset="2"/>
              <a:buChar char="§"/>
            </a:pPr>
            <a:endParaRPr lang="es-ES" sz="2000" dirty="0" smtClean="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
        <p:nvSpPr>
          <p:cNvPr id="5" name="Rectángulo 4"/>
          <p:cNvSpPr/>
          <p:nvPr/>
        </p:nvSpPr>
        <p:spPr>
          <a:xfrm>
            <a:off x="1764480" y="504825"/>
            <a:ext cx="9490024" cy="369332"/>
          </a:xfrm>
          <a:prstGeom prst="rect">
            <a:avLst/>
          </a:prstGeom>
        </p:spPr>
        <p:txBody>
          <a:bodyPr wrap="square">
            <a:spAutoFit/>
          </a:bodyPr>
          <a:lstStyle/>
          <a:p>
            <a:r>
              <a:rPr lang="es-ES" b="1" dirty="0" smtClean="0"/>
              <a:t>2017</a:t>
            </a:r>
          </a:p>
        </p:txBody>
      </p:sp>
    </p:spTree>
    <p:extLst>
      <p:ext uri="{BB962C8B-B14F-4D97-AF65-F5344CB8AC3E}">
        <p14:creationId xmlns:p14="http://schemas.microsoft.com/office/powerpoint/2010/main" val="26017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4062651"/>
          </a:xfrm>
          <a:prstGeom prst="rect">
            <a:avLst/>
          </a:prstGeom>
        </p:spPr>
        <p:txBody>
          <a:bodyPr wrap="square">
            <a:spAutoFit/>
          </a:bodyPr>
          <a:lstStyle/>
          <a:p>
            <a:r>
              <a:rPr lang="es-ES" sz="2000" dirty="0" smtClean="0"/>
              <a:t>Proceso de nacionalización de contenidos</a:t>
            </a:r>
          </a:p>
          <a:p>
            <a:endParaRPr lang="es-ES" sz="2000" dirty="0" smtClean="0"/>
          </a:p>
          <a:p>
            <a:pPr marL="342900" indent="-342900">
              <a:buFont typeface="Arial" panose="020B0604020202020204" pitchFamily="34" charset="0"/>
              <a:buChar char="•"/>
            </a:pPr>
            <a:r>
              <a:rPr lang="es-ES" sz="2000" dirty="0" smtClean="0"/>
              <a:t>Dos meses aproximadamente planificación (julio), concluyó en septiembre 2018.</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a:p>
          <a:p>
            <a:pPr algn="ctr"/>
            <a:r>
              <a:rPr lang="es-ES" dirty="0"/>
              <a:t> Fecha que se puede ejecutar la migración: el 14 -16 de septiembre </a:t>
            </a:r>
            <a:r>
              <a:rPr lang="es-ES" dirty="0" smtClean="0"/>
              <a:t>2018</a:t>
            </a:r>
            <a:endParaRPr lang="es-ES" sz="20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036863238"/>
              </p:ext>
            </p:extLst>
          </p:nvPr>
        </p:nvGraphicFramePr>
        <p:xfrm>
          <a:off x="2027444" y="2475596"/>
          <a:ext cx="9077562" cy="2179701"/>
        </p:xfrm>
        <a:graphic>
          <a:graphicData uri="http://schemas.openxmlformats.org/drawingml/2006/table">
            <a:tbl>
              <a:tblPr firstRow="1" firstCol="1" bandRow="1">
                <a:tableStyleId>{46F890A9-2807-4EBB-B81D-B2AA78EC7F39}</a:tableStyleId>
              </a:tblPr>
              <a:tblGrid>
                <a:gridCol w="1467952">
                  <a:extLst>
                    <a:ext uri="{9D8B030D-6E8A-4147-A177-3AD203B41FA5}">
                      <a16:colId xmlns:a16="http://schemas.microsoft.com/office/drawing/2014/main" val="4050264988"/>
                    </a:ext>
                  </a:extLst>
                </a:gridCol>
                <a:gridCol w="2023218">
                  <a:extLst>
                    <a:ext uri="{9D8B030D-6E8A-4147-A177-3AD203B41FA5}">
                      <a16:colId xmlns:a16="http://schemas.microsoft.com/office/drawing/2014/main" val="251380330"/>
                    </a:ext>
                  </a:extLst>
                </a:gridCol>
                <a:gridCol w="1774552">
                  <a:extLst>
                    <a:ext uri="{9D8B030D-6E8A-4147-A177-3AD203B41FA5}">
                      <a16:colId xmlns:a16="http://schemas.microsoft.com/office/drawing/2014/main" val="4145603715"/>
                    </a:ext>
                  </a:extLst>
                </a:gridCol>
                <a:gridCol w="3811840">
                  <a:extLst>
                    <a:ext uri="{9D8B030D-6E8A-4147-A177-3AD203B41FA5}">
                      <a16:colId xmlns:a16="http://schemas.microsoft.com/office/drawing/2014/main" val="3375935303"/>
                    </a:ext>
                  </a:extLst>
                </a:gridCol>
              </a:tblGrid>
              <a:tr h="390525">
                <a:tc>
                  <a:txBody>
                    <a:bodyPr/>
                    <a:lstStyle/>
                    <a:p>
                      <a:pPr algn="ctr">
                        <a:lnSpc>
                          <a:spcPct val="105000"/>
                        </a:lnSpc>
                        <a:spcAft>
                          <a:spcPts val="0"/>
                        </a:spcAft>
                      </a:pPr>
                      <a:r>
                        <a:rPr lang="es-ES" sz="1100" dirty="0">
                          <a:effectLst/>
                        </a:rPr>
                        <a:t>Revista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es-ES" sz="1100" dirty="0">
                          <a:effectLst/>
                        </a:rPr>
                        <a:t>Final de convocatoria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es-ES" sz="1100" dirty="0">
                          <a:effectLst/>
                        </a:rPr>
                        <a:t>Fecha de Publicación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5000"/>
                        </a:lnSpc>
                        <a:spcAft>
                          <a:spcPts val="0"/>
                        </a:spcAft>
                      </a:pPr>
                      <a:r>
                        <a:rPr lang="es-ES" sz="1100" dirty="0">
                          <a:effectLst/>
                        </a:rPr>
                        <a:t>Observaciones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42479993"/>
                  </a:ext>
                </a:extLst>
              </a:tr>
              <a:tr h="190500">
                <a:tc>
                  <a:txBody>
                    <a:bodyPr/>
                    <a:lstStyle/>
                    <a:p>
                      <a:pPr>
                        <a:lnSpc>
                          <a:spcPct val="105000"/>
                        </a:lnSpc>
                        <a:spcAft>
                          <a:spcPts val="0"/>
                        </a:spcAft>
                      </a:pPr>
                      <a:r>
                        <a:rPr lang="es-ES" sz="1100" dirty="0" smtClean="0">
                          <a:effectLst/>
                        </a:rPr>
                        <a:t>ÍCONOS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 28 de septiembre de 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 1ro de septiembre de 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7462476"/>
                  </a:ext>
                </a:extLst>
              </a:tr>
              <a:tr h="190500">
                <a:tc>
                  <a:txBody>
                    <a:bodyPr/>
                    <a:lstStyle/>
                    <a:p>
                      <a:pPr>
                        <a:lnSpc>
                          <a:spcPct val="105000"/>
                        </a:lnSpc>
                        <a:spcAft>
                          <a:spcPts val="0"/>
                        </a:spcAft>
                      </a:pPr>
                      <a:r>
                        <a:rPr lang="es-ES" sz="1100" dirty="0" smtClean="0">
                          <a:effectLst/>
                        </a:rPr>
                        <a:t>URVIO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27 de agosto de 2018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 1 de diciembre de 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Pienso que una semana antes y una semana después no debería existir afectaciones en la plataforma, porque todos los artículos los recibimos a través de ella.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6903123"/>
                  </a:ext>
                </a:extLst>
              </a:tr>
              <a:tr h="190500">
                <a:tc>
                  <a:txBody>
                    <a:bodyPr/>
                    <a:lstStyle/>
                    <a:p>
                      <a:pPr>
                        <a:lnSpc>
                          <a:spcPct val="105000"/>
                        </a:lnSpc>
                        <a:spcAft>
                          <a:spcPts val="0"/>
                        </a:spcAft>
                      </a:pPr>
                      <a:r>
                        <a:rPr lang="es-ES" sz="1100" dirty="0" smtClean="0">
                          <a:effectLst/>
                        </a:rPr>
                        <a:t>LETRAS</a:t>
                      </a:r>
                      <a:r>
                        <a:rPr lang="es-ES" sz="1100" baseline="0" dirty="0" smtClean="0">
                          <a:effectLst/>
                        </a:rPr>
                        <a:t> VERDES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 30 de septiembre de 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 1 de septiembre de 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Septiembre es un mes clave en Letras Verdes porque finaliza la convocatoria y porque se publica el número.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72818585"/>
                  </a:ext>
                </a:extLst>
              </a:tr>
              <a:tr h="190500">
                <a:tc>
                  <a:txBody>
                    <a:bodyPr/>
                    <a:lstStyle/>
                    <a:p>
                      <a:pPr>
                        <a:lnSpc>
                          <a:spcPct val="105000"/>
                        </a:lnSpc>
                        <a:spcAft>
                          <a:spcPts val="0"/>
                        </a:spcAft>
                      </a:pPr>
                      <a:r>
                        <a:rPr lang="es-ES" sz="1100" dirty="0" smtClean="0">
                          <a:effectLst/>
                        </a:rPr>
                        <a:t>EUTOPIA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 3 de septiembre de 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 </a:t>
                      </a:r>
                    </a:p>
                    <a:p>
                      <a:pPr>
                        <a:lnSpc>
                          <a:spcPct val="105000"/>
                        </a:lnSpc>
                        <a:spcAft>
                          <a:spcPts val="0"/>
                        </a:spcAft>
                      </a:pPr>
                      <a:r>
                        <a:rPr lang="es-ES" sz="1100" dirty="0">
                          <a:effectLst/>
                        </a:rPr>
                        <a:t>1 de diciembre de 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a:effectLst/>
                        </a:rPr>
                        <a:t>Pienso que una semana antes y una semana después no debería existir afectaciones en la plataforma, porque todos los artículos los recibimos a través de ella.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65853421"/>
                  </a:ext>
                </a:extLst>
              </a:tr>
              <a:tr h="190500">
                <a:tc>
                  <a:txBody>
                    <a:bodyPr/>
                    <a:lstStyle/>
                    <a:p>
                      <a:pPr>
                        <a:lnSpc>
                          <a:spcPct val="105000"/>
                        </a:lnSpc>
                        <a:spcAft>
                          <a:spcPts val="0"/>
                        </a:spcAft>
                      </a:pPr>
                      <a:r>
                        <a:rPr lang="es-ES" sz="1100" dirty="0" smtClean="0">
                          <a:effectLst/>
                        </a:rPr>
                        <a:t>MUNDOS PLURALES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 31 de agosto de 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30 de septiembre 2018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5000"/>
                        </a:lnSpc>
                        <a:spcAft>
                          <a:spcPts val="0"/>
                        </a:spcAft>
                      </a:pPr>
                      <a:r>
                        <a:rPr lang="es-ES" sz="1100" dirty="0">
                          <a:effectLst/>
                        </a:rPr>
                        <a:t>Tenemos un retraso en el calendario de publicación de la revista.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26479074"/>
                  </a:ext>
                </a:extLst>
              </a:tr>
            </a:tbl>
          </a:graphicData>
        </a:graphic>
      </p:graphicFrame>
      <p:sp>
        <p:nvSpPr>
          <p:cNvPr id="10" name="Rectangle 3"/>
          <p:cNvSpPr>
            <a:spLocks noChangeArrowheads="1"/>
          </p:cNvSpPr>
          <p:nvPr/>
        </p:nvSpPr>
        <p:spPr bwMode="auto">
          <a:xfrm>
            <a:off x="1652588" y="2911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3" name="Rectángulo 12"/>
          <p:cNvSpPr/>
          <p:nvPr/>
        </p:nvSpPr>
        <p:spPr>
          <a:xfrm>
            <a:off x="1764480" y="504825"/>
            <a:ext cx="9490024" cy="369332"/>
          </a:xfrm>
          <a:prstGeom prst="rect">
            <a:avLst/>
          </a:prstGeom>
        </p:spPr>
        <p:txBody>
          <a:bodyPr wrap="square">
            <a:spAutoFit/>
          </a:bodyPr>
          <a:lstStyle/>
          <a:p>
            <a:r>
              <a:rPr lang="es-ES" b="1" dirty="0" smtClean="0"/>
              <a:t>2018</a:t>
            </a:r>
          </a:p>
        </p:txBody>
      </p:sp>
    </p:spTree>
    <p:extLst>
      <p:ext uri="{BB962C8B-B14F-4D97-AF65-F5344CB8AC3E}">
        <p14:creationId xmlns:p14="http://schemas.microsoft.com/office/powerpoint/2010/main" val="1320192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2923877"/>
          </a:xfrm>
          <a:prstGeom prst="rect">
            <a:avLst/>
          </a:prstGeom>
        </p:spPr>
        <p:txBody>
          <a:bodyPr wrap="square">
            <a:spAutoFit/>
          </a:bodyPr>
          <a:lstStyle/>
          <a:p>
            <a:r>
              <a:rPr lang="es-ES" sz="2000" dirty="0" smtClean="0"/>
              <a:t>Estadísticas</a:t>
            </a:r>
          </a:p>
          <a:p>
            <a:endParaRPr lang="es-ES" sz="1600" dirty="0"/>
          </a:p>
          <a:p>
            <a:endParaRPr lang="es-ES" sz="1600" dirty="0" smtClean="0"/>
          </a:p>
          <a:p>
            <a:endParaRPr lang="es-ES" sz="1600" dirty="0"/>
          </a:p>
          <a:p>
            <a:endParaRPr lang="es-ES" sz="1600" dirty="0" smtClean="0"/>
          </a:p>
          <a:p>
            <a:endParaRPr lang="es-ES" sz="1600" dirty="0"/>
          </a:p>
          <a:p>
            <a:endParaRPr lang="es-ES" sz="1600" dirty="0" smtClean="0"/>
          </a:p>
          <a:p>
            <a:endParaRPr lang="es-ES" sz="1600" dirty="0"/>
          </a:p>
          <a:p>
            <a:endParaRPr lang="es-ES" sz="1600" dirty="0" smtClean="0"/>
          </a:p>
          <a:p>
            <a:endParaRPr lang="es-ES" sz="1600" dirty="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pic>
        <p:nvPicPr>
          <p:cNvPr id="2" name="Imagen 1"/>
          <p:cNvPicPr>
            <a:picLocks noChangeAspect="1"/>
          </p:cNvPicPr>
          <p:nvPr/>
        </p:nvPicPr>
        <p:blipFill rotWithShape="1">
          <a:blip r:embed="rId4"/>
          <a:srcRect l="19941" t="31053" r="4532" b="46912"/>
          <a:stretch/>
        </p:blipFill>
        <p:spPr>
          <a:xfrm>
            <a:off x="2527409" y="1805752"/>
            <a:ext cx="9249422" cy="1686596"/>
          </a:xfrm>
          <a:prstGeom prst="rect">
            <a:avLst/>
          </a:prstGeom>
        </p:spPr>
      </p:pic>
      <p:pic>
        <p:nvPicPr>
          <p:cNvPr id="8" name="Imagen 7"/>
          <p:cNvPicPr>
            <a:picLocks noChangeAspect="1"/>
          </p:cNvPicPr>
          <p:nvPr/>
        </p:nvPicPr>
        <p:blipFill rotWithShape="1">
          <a:blip r:embed="rId5"/>
          <a:srcRect l="19503" t="47473" r="4795" b="32457"/>
          <a:stretch/>
        </p:blipFill>
        <p:spPr>
          <a:xfrm>
            <a:off x="2511845" y="4136760"/>
            <a:ext cx="9347668" cy="1548917"/>
          </a:xfrm>
          <a:prstGeom prst="rect">
            <a:avLst/>
          </a:prstGeom>
        </p:spPr>
      </p:pic>
    </p:spTree>
    <p:extLst>
      <p:ext uri="{BB962C8B-B14F-4D97-AF65-F5344CB8AC3E}">
        <p14:creationId xmlns:p14="http://schemas.microsoft.com/office/powerpoint/2010/main" val="1462723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5016758"/>
          </a:xfrm>
          <a:prstGeom prst="rect">
            <a:avLst/>
          </a:prstGeom>
        </p:spPr>
        <p:txBody>
          <a:bodyPr wrap="square">
            <a:spAutoFit/>
          </a:bodyPr>
          <a:lstStyle/>
          <a:p>
            <a:r>
              <a:rPr lang="es-ES" sz="2000" dirty="0" smtClean="0"/>
              <a:t>¿Hacia dónde vamos?</a:t>
            </a:r>
          </a:p>
          <a:p>
            <a:endParaRPr lang="es-ES" sz="2000" dirty="0" smtClean="0"/>
          </a:p>
          <a:p>
            <a:r>
              <a:rPr lang="es-ES" sz="2000" dirty="0" smtClean="0"/>
              <a:t>Las revistas </a:t>
            </a:r>
            <a:r>
              <a:rPr lang="es-ES" sz="2000" dirty="0"/>
              <a:t>se están viendo obligadas a competir en varios planos para lograr su propia supervivencia ya que en la evaluación de los investigadores y de los propios centros de investigación, la evaluación se hace a nivel de medio de publicación, en este caso revista, lo que se conoce como </a:t>
            </a:r>
            <a:r>
              <a:rPr lang="es-ES" sz="2000" dirty="0" err="1"/>
              <a:t>Journal</a:t>
            </a:r>
            <a:r>
              <a:rPr lang="es-ES" sz="2000" dirty="0"/>
              <a:t> </a:t>
            </a:r>
            <a:r>
              <a:rPr lang="es-ES" sz="2000" dirty="0" err="1"/>
              <a:t>Level</a:t>
            </a:r>
            <a:r>
              <a:rPr lang="es-ES" sz="2000" dirty="0"/>
              <a:t> </a:t>
            </a:r>
            <a:r>
              <a:rPr lang="es-ES" sz="2000" dirty="0" err="1"/>
              <a:t>Metrics</a:t>
            </a:r>
            <a:r>
              <a:rPr lang="es-ES" sz="2000" dirty="0"/>
              <a:t>. Solo aquellos artículos publicados en las revistas incluidas </a:t>
            </a:r>
            <a:r>
              <a:rPr lang="es-ES" sz="2000" dirty="0" smtClean="0"/>
              <a:t>en determinadas </a:t>
            </a:r>
            <a:r>
              <a:rPr lang="es-ES" sz="2000" dirty="0"/>
              <a:t>bases de datos, índices de citas o sistemas de evaluación de </a:t>
            </a:r>
            <a:r>
              <a:rPr lang="es-ES" sz="2000" dirty="0" smtClean="0"/>
              <a:t>publicaciones son </a:t>
            </a:r>
            <a:r>
              <a:rPr lang="es-ES" sz="2000" dirty="0"/>
              <a:t>considerados para obtener evaluaciones positivas, tanto para los </a:t>
            </a:r>
            <a:r>
              <a:rPr lang="es-ES" sz="2000" dirty="0" smtClean="0"/>
              <a:t>investigadores como </a:t>
            </a:r>
            <a:r>
              <a:rPr lang="es-ES" sz="2000" dirty="0"/>
              <a:t>para sus centros de trabajo</a:t>
            </a:r>
            <a:r>
              <a:rPr lang="es-ES" sz="2000" dirty="0" smtClean="0"/>
              <a:t>.</a:t>
            </a:r>
          </a:p>
          <a:p>
            <a:pPr algn="r"/>
            <a:r>
              <a:rPr lang="es-ES" sz="2000" dirty="0"/>
              <a:t>(Delgado- Vásquez, 2018)</a:t>
            </a:r>
          </a:p>
          <a:p>
            <a:endParaRPr lang="es-ES" sz="2000" dirty="0" smtClean="0"/>
          </a:p>
          <a:p>
            <a:endParaRPr lang="es-ES" sz="2000" i="1" dirty="0"/>
          </a:p>
          <a:p>
            <a:endParaRPr lang="es-ES" sz="2000" dirty="0" smtClean="0"/>
          </a:p>
          <a:p>
            <a:endParaRPr lang="es-ES" sz="2000" dirty="0" smtClean="0"/>
          </a:p>
          <a:p>
            <a:endParaRPr lang="es-ES" sz="2000" dirty="0" smtClean="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3454226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4093428"/>
          </a:xfrm>
          <a:prstGeom prst="rect">
            <a:avLst/>
          </a:prstGeom>
        </p:spPr>
        <p:txBody>
          <a:bodyPr wrap="square">
            <a:spAutoFit/>
          </a:bodyPr>
          <a:lstStyle/>
          <a:p>
            <a:r>
              <a:rPr lang="es-ES" sz="2000" dirty="0" smtClean="0"/>
              <a:t>¿Hacia dónde vamos?</a:t>
            </a:r>
          </a:p>
          <a:p>
            <a:endParaRPr lang="es-ES" sz="2000" dirty="0" smtClean="0"/>
          </a:p>
          <a:p>
            <a:r>
              <a:rPr lang="es-ES" sz="2000" dirty="0" smtClean="0"/>
              <a:t>Proceso de fortalecimiento de las revistas institucionales, vemos claro tres puntos</a:t>
            </a:r>
          </a:p>
          <a:p>
            <a:r>
              <a:rPr lang="es-ES" sz="2000" i="1" dirty="0" smtClean="0"/>
              <a:t>Calidad Editorial    </a:t>
            </a:r>
            <a:r>
              <a:rPr lang="es-ES" sz="2000" dirty="0" smtClean="0"/>
              <a:t>|  </a:t>
            </a:r>
            <a:r>
              <a:rPr lang="es-ES" sz="2000" i="1" dirty="0" smtClean="0"/>
              <a:t>Visibilidad de la revista </a:t>
            </a:r>
            <a:r>
              <a:rPr lang="es-ES" sz="2000" dirty="0" smtClean="0"/>
              <a:t>   |  </a:t>
            </a:r>
            <a:r>
              <a:rPr lang="es-ES" sz="2000" i="1" dirty="0" smtClean="0"/>
              <a:t>Impacto</a:t>
            </a:r>
          </a:p>
          <a:p>
            <a:endParaRPr lang="es-ES" sz="2000" dirty="0"/>
          </a:p>
          <a:p>
            <a:r>
              <a:rPr lang="es-ES" sz="2000" dirty="0" smtClean="0"/>
              <a:t>Identificación sobre qué tipo de revistas:</a:t>
            </a:r>
          </a:p>
          <a:p>
            <a:pPr marL="342900" indent="-342900">
              <a:buFont typeface="Arial" panose="020B0604020202020204" pitchFamily="34" charset="0"/>
              <a:buChar char="•"/>
            </a:pPr>
            <a:r>
              <a:rPr lang="es-ES" sz="2000" dirty="0" smtClean="0"/>
              <a:t>De difusión.</a:t>
            </a:r>
          </a:p>
          <a:p>
            <a:pPr marL="342900" indent="-342900">
              <a:buFont typeface="Arial" panose="020B0604020202020204" pitchFamily="34" charset="0"/>
              <a:buChar char="•"/>
            </a:pPr>
            <a:r>
              <a:rPr lang="es-ES" sz="2000" dirty="0" smtClean="0"/>
              <a:t>Académica.</a:t>
            </a:r>
          </a:p>
          <a:p>
            <a:pPr marL="342900" indent="-342900">
              <a:buFont typeface="Arial" panose="020B0604020202020204" pitchFamily="34" charset="0"/>
              <a:buChar char="•"/>
            </a:pPr>
            <a:r>
              <a:rPr lang="es-ES" sz="2000" dirty="0" smtClean="0"/>
              <a:t>Científica.</a:t>
            </a:r>
          </a:p>
          <a:p>
            <a:endParaRPr lang="es-ES" sz="2000" dirty="0" smtClean="0"/>
          </a:p>
          <a:p>
            <a:r>
              <a:rPr lang="es-ES" sz="2000" dirty="0"/>
              <a:t>Las revistas de </a:t>
            </a:r>
            <a:r>
              <a:rPr lang="es-ES" sz="2000" b="1" dirty="0" smtClean="0"/>
              <a:t>divulgación, difusión</a:t>
            </a:r>
            <a:r>
              <a:rPr lang="es-ES" sz="2000" dirty="0" smtClean="0"/>
              <a:t>, </a:t>
            </a:r>
            <a:r>
              <a:rPr lang="es-ES" sz="2000" dirty="0"/>
              <a:t>de entretenimiento o </a:t>
            </a:r>
            <a:r>
              <a:rPr lang="es-ES" sz="2000" dirty="0" smtClean="0"/>
              <a:t>magazines </a:t>
            </a:r>
            <a:r>
              <a:rPr lang="es-ES" sz="2000" dirty="0"/>
              <a:t>contienen artículos e imágenes sobre diversas materias de interés popular y acontecimientos actuales</a:t>
            </a:r>
            <a:r>
              <a:rPr lang="es-ES" sz="2000" dirty="0" smtClean="0"/>
              <a:t>.</a:t>
            </a:r>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258651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4708981"/>
          </a:xfrm>
          <a:prstGeom prst="rect">
            <a:avLst/>
          </a:prstGeom>
        </p:spPr>
        <p:txBody>
          <a:bodyPr wrap="square">
            <a:spAutoFit/>
          </a:bodyPr>
          <a:lstStyle/>
          <a:p>
            <a:r>
              <a:rPr lang="es-ES" sz="2000" dirty="0" smtClean="0"/>
              <a:t>¿Hacia dónde vamos?</a:t>
            </a:r>
          </a:p>
          <a:p>
            <a:endParaRPr lang="es-ES" sz="2000" dirty="0" smtClean="0"/>
          </a:p>
          <a:p>
            <a:r>
              <a:rPr lang="es-ES" sz="2000" dirty="0"/>
              <a:t>Las </a:t>
            </a:r>
            <a:r>
              <a:rPr lang="es-ES" sz="2000" b="1" dirty="0"/>
              <a:t>revistas académicas </a:t>
            </a:r>
            <a:r>
              <a:rPr lang="es-ES" sz="2000" dirty="0"/>
              <a:t>se distinguen de otro tipo de publicaciones seriadas periódicas </a:t>
            </a:r>
          </a:p>
          <a:p>
            <a:r>
              <a:rPr lang="es-ES" sz="2000" dirty="0"/>
              <a:t>por el hecho de estar sostenidas por un comité editorial y por un editor académico; por </a:t>
            </a:r>
          </a:p>
          <a:p>
            <a:r>
              <a:rPr lang="es-ES" sz="2000" dirty="0"/>
              <a:t>someter a evaluación de pares los artículos por publicar; por contar con protocolos </a:t>
            </a:r>
          </a:p>
          <a:p>
            <a:r>
              <a:rPr lang="es-ES" sz="2000" dirty="0"/>
              <a:t>públicos y previos para la evaluación de los artículos; por orientar la publicación a los </a:t>
            </a:r>
          </a:p>
          <a:p>
            <a:r>
              <a:rPr lang="es-ES" sz="2000" dirty="0"/>
              <a:t>lectores propios de la comunidad científica o del saber correspondiente con los </a:t>
            </a:r>
          </a:p>
          <a:p>
            <a:r>
              <a:rPr lang="es-ES" sz="2000" dirty="0"/>
              <a:t>lineamientos de la revista, entre los que se divulgará, se evaluará y se encontrarán </a:t>
            </a:r>
          </a:p>
          <a:p>
            <a:r>
              <a:rPr lang="es-ES" sz="2000" dirty="0"/>
              <a:t>posibles colaboradores de artículos. </a:t>
            </a:r>
            <a:endParaRPr lang="es-ES" sz="2000" dirty="0" smtClean="0"/>
          </a:p>
          <a:p>
            <a:pPr algn="r"/>
            <a:r>
              <a:rPr lang="es-ES" sz="2000" dirty="0" smtClean="0"/>
              <a:t>(</a:t>
            </a:r>
            <a:r>
              <a:rPr lang="es-ES" sz="2000" dirty="0"/>
              <a:t>Universidad de los Andes, s. f., p. 5) </a:t>
            </a:r>
          </a:p>
          <a:p>
            <a:endParaRPr lang="es-ES" sz="2000" i="1" dirty="0"/>
          </a:p>
          <a:p>
            <a:endParaRPr lang="es-ES" sz="2000" dirty="0" smtClean="0"/>
          </a:p>
          <a:p>
            <a:endParaRPr lang="es-ES" sz="2000" dirty="0" smtClean="0"/>
          </a:p>
          <a:p>
            <a:endParaRPr lang="es-ES" sz="2000" dirty="0" smtClean="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1523372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4093428"/>
          </a:xfrm>
          <a:prstGeom prst="rect">
            <a:avLst/>
          </a:prstGeom>
        </p:spPr>
        <p:txBody>
          <a:bodyPr wrap="square">
            <a:spAutoFit/>
          </a:bodyPr>
          <a:lstStyle/>
          <a:p>
            <a:r>
              <a:rPr lang="es-ES" sz="2000" dirty="0" smtClean="0"/>
              <a:t>¿Hacia dónde vamos?</a:t>
            </a:r>
          </a:p>
          <a:p>
            <a:endParaRPr lang="es-ES" sz="2000" dirty="0" smtClean="0"/>
          </a:p>
          <a:p>
            <a:r>
              <a:rPr lang="es-ES" sz="2000" dirty="0" smtClean="0"/>
              <a:t>El </a:t>
            </a:r>
            <a:r>
              <a:rPr lang="es-ES" sz="2000" dirty="0"/>
              <a:t>objetivo de todas las </a:t>
            </a:r>
            <a:r>
              <a:rPr lang="es-ES" sz="2000" b="1" dirty="0"/>
              <a:t>revistas científicas </a:t>
            </a:r>
            <a:r>
              <a:rPr lang="es-ES" sz="2000" dirty="0"/>
              <a:t>es el de comunicar el resultado de las investigaciones realizadas por personas o equipos que se dedican a crear ciencia. Además, las revistas de investigación son aquellas que publican los primeros resultados de investigación original. Las palabras clave aquí son “primeros”, que significa que no han sido publicados anteriormente, y “original” que significa que la investigación presentada es una contribución al </a:t>
            </a:r>
            <a:r>
              <a:rPr lang="es-ES" sz="2000" dirty="0" smtClean="0"/>
              <a:t>conocimiento </a:t>
            </a:r>
          </a:p>
          <a:p>
            <a:pPr algn="r"/>
            <a:r>
              <a:rPr lang="es-ES" sz="2000" dirty="0" smtClean="0"/>
              <a:t>(Barrios </a:t>
            </a:r>
            <a:r>
              <a:rPr lang="es-ES" sz="2000" dirty="0" err="1" smtClean="0"/>
              <a:t>Jaimes</a:t>
            </a:r>
            <a:r>
              <a:rPr lang="es-ES" sz="2000" dirty="0" smtClean="0"/>
              <a:t>, s.f.)</a:t>
            </a:r>
          </a:p>
          <a:p>
            <a:pPr algn="r"/>
            <a:endParaRPr lang="es-ES" altLang="es-ES" sz="2000" dirty="0" smtClean="0"/>
          </a:p>
          <a:p>
            <a:r>
              <a:rPr lang="es-ES" altLang="es-ES" sz="2000" dirty="0" smtClean="0"/>
              <a:t>La </a:t>
            </a:r>
            <a:r>
              <a:rPr lang="es-ES" altLang="es-ES" sz="2000" dirty="0"/>
              <a:t>literatura científica comprende publicaciones científicas que relatan trabajos empíricos y teóricos originales en las ciencias naturales y sociales, dentro de un campo científico</a:t>
            </a:r>
            <a:r>
              <a:rPr lang="es-ES" altLang="es-ES" sz="2000" dirty="0" smtClean="0"/>
              <a:t>.</a:t>
            </a:r>
          </a:p>
          <a:p>
            <a:pPr algn="r"/>
            <a:r>
              <a:rPr lang="es-ES" sz="2000" dirty="0" smtClean="0"/>
              <a:t>(Aguirre Cabrera, 2008)</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2116736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1" y="1220358"/>
            <a:ext cx="9930695" cy="4001095"/>
          </a:xfrm>
          <a:prstGeom prst="rect">
            <a:avLst/>
          </a:prstGeom>
        </p:spPr>
        <p:txBody>
          <a:bodyPr wrap="square">
            <a:spAutoFit/>
          </a:bodyPr>
          <a:lstStyle/>
          <a:p>
            <a:r>
              <a:rPr lang="es-ES" sz="2000" dirty="0" smtClean="0"/>
              <a:t>2009</a:t>
            </a:r>
            <a:endParaRPr lang="es-ES" dirty="0" smtClean="0"/>
          </a:p>
          <a:p>
            <a:endParaRPr lang="es-ES" dirty="0" smtClean="0"/>
          </a:p>
          <a:p>
            <a:pPr marL="342900" indent="-342900">
              <a:buFont typeface="Wingdings" panose="05000000000000000000" pitchFamily="2" charset="2"/>
              <a:buChar char="§"/>
            </a:pPr>
            <a:r>
              <a:rPr lang="es-ES" dirty="0" smtClean="0"/>
              <a:t>Más </a:t>
            </a:r>
            <a:r>
              <a:rPr lang="es-ES" dirty="0"/>
              <a:t>de 2.500 revistas en el mundo, 877 </a:t>
            </a:r>
            <a:r>
              <a:rPr lang="es-ES" dirty="0" smtClean="0"/>
              <a:t>América Latina </a:t>
            </a:r>
            <a:r>
              <a:rPr lang="es-ES" dirty="0"/>
              <a:t>utilizan el software libre gratuito OJS/PKP para la gestión automatizada y difusión vía web de su revista académica.</a:t>
            </a:r>
          </a:p>
          <a:p>
            <a:pPr marL="285750" indent="-285750">
              <a:buFont typeface="Wingdings" panose="05000000000000000000" pitchFamily="2" charset="2"/>
              <a:buChar char="§"/>
            </a:pPr>
            <a:r>
              <a:rPr lang="es-ES" dirty="0" smtClean="0"/>
              <a:t>La </a:t>
            </a:r>
            <a:r>
              <a:rPr lang="es-ES" dirty="0"/>
              <a:t>mitad de las revistas son de ciencias sociales, y luego ciencias de la salud, tecnología e ingeniería son las áreas temáticas más frecuentes</a:t>
            </a:r>
          </a:p>
          <a:p>
            <a:pPr marL="285750" indent="-285750">
              <a:buFont typeface="Wingdings" panose="05000000000000000000" pitchFamily="2" charset="2"/>
              <a:buChar char="§"/>
            </a:pPr>
            <a:r>
              <a:rPr lang="es-ES" dirty="0"/>
              <a:t>Más de la mitad de las revistas son patrocinadas por departamentos </a:t>
            </a:r>
            <a:r>
              <a:rPr lang="es-ES" dirty="0" smtClean="0"/>
              <a:t>académicos</a:t>
            </a:r>
            <a:endParaRPr lang="es-ES" dirty="0"/>
          </a:p>
          <a:p>
            <a:pPr marL="285750" indent="-285750">
              <a:buFont typeface="Wingdings" panose="05000000000000000000" pitchFamily="2" charset="2"/>
              <a:buChar char="§"/>
            </a:pPr>
            <a:r>
              <a:rPr lang="es-ES" dirty="0"/>
              <a:t>Alto porcentaje de revistas utilizan revisión por </a:t>
            </a:r>
            <a:r>
              <a:rPr lang="es-ES" dirty="0" smtClean="0"/>
              <a:t>pares</a:t>
            </a:r>
            <a:endParaRPr lang="es-ES" dirty="0"/>
          </a:p>
          <a:p>
            <a:pPr marL="285750" indent="-285750">
              <a:buFont typeface="Wingdings" panose="05000000000000000000" pitchFamily="2" charset="2"/>
              <a:buChar char="§"/>
            </a:pPr>
            <a:r>
              <a:rPr lang="es-ES" dirty="0"/>
              <a:t>E</a:t>
            </a:r>
            <a:r>
              <a:rPr lang="es-ES" dirty="0" smtClean="0"/>
              <a:t>l </a:t>
            </a:r>
            <a:r>
              <a:rPr lang="es-ES" dirty="0"/>
              <a:t>editor es personalmente responsable de realizar las diversas etapas del proceso editorial.</a:t>
            </a:r>
          </a:p>
          <a:p>
            <a:pPr marL="285750" indent="-285750">
              <a:buFont typeface="Wingdings" panose="05000000000000000000" pitchFamily="2" charset="2"/>
              <a:buChar char="§"/>
            </a:pPr>
            <a:r>
              <a:rPr lang="es-ES" dirty="0"/>
              <a:t>La mayoría de las revistas no tiene gastos adicionales para producir la revista con </a:t>
            </a:r>
            <a:r>
              <a:rPr lang="es-ES" dirty="0" smtClean="0"/>
              <a:t>OJS.</a:t>
            </a:r>
            <a:endParaRPr lang="es-ES" dirty="0"/>
          </a:p>
          <a:p>
            <a:pPr marL="285750" indent="-285750">
              <a:buFont typeface="Wingdings" panose="05000000000000000000" pitchFamily="2" charset="2"/>
              <a:buChar char="§"/>
            </a:pPr>
            <a:r>
              <a:rPr lang="es-ES" dirty="0" smtClean="0"/>
              <a:t>El </a:t>
            </a:r>
            <a:r>
              <a:rPr lang="es-ES" dirty="0"/>
              <a:t>40% de las revistas siguen produciendo la versión impresa de la revista</a:t>
            </a:r>
            <a:r>
              <a:rPr lang="es-ES" dirty="0" smtClean="0"/>
              <a:t>.</a:t>
            </a:r>
          </a:p>
          <a:p>
            <a:endParaRPr lang="es-ES" dirty="0" smtClean="0"/>
          </a:p>
          <a:p>
            <a:pPr algn="r"/>
            <a:endParaRPr lang="es-ES" sz="1200" dirty="0" smtClean="0"/>
          </a:p>
          <a:p>
            <a:pPr algn="r"/>
            <a:endParaRPr lang="es-ES" sz="1200" dirty="0" smtClean="0"/>
          </a:p>
          <a:p>
            <a:pPr algn="r"/>
            <a:r>
              <a:rPr lang="es-ES" sz="1200" dirty="0" smtClean="0"/>
              <a:t>Brian </a:t>
            </a:r>
            <a:r>
              <a:rPr lang="es-ES" sz="1200" dirty="0"/>
              <a:t>Edgar. 2009. Segunda Conferencia Internacional PKP </a:t>
            </a:r>
            <a:r>
              <a:rPr lang="es-ES" sz="1200" dirty="0" err="1"/>
              <a:t>Scholarly</a:t>
            </a:r>
            <a:r>
              <a:rPr lang="es-ES" sz="1200" dirty="0"/>
              <a:t> </a:t>
            </a:r>
            <a:r>
              <a:rPr lang="es-ES" sz="1200" dirty="0" smtClean="0"/>
              <a:t>Publishing. </a:t>
            </a:r>
            <a:r>
              <a:rPr lang="es-ES" sz="1200" dirty="0" err="1" smtClean="0"/>
              <a:t>Conference</a:t>
            </a:r>
            <a:r>
              <a:rPr lang="es-ES" sz="1200" dirty="0"/>
              <a:t>. Vancouver, </a:t>
            </a:r>
            <a:r>
              <a:rPr lang="es-ES" sz="1200" dirty="0" smtClean="0"/>
              <a:t>Canadá.</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220216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707886"/>
          </a:xfrm>
          <a:prstGeom prst="rect">
            <a:avLst/>
          </a:prstGeom>
        </p:spPr>
        <p:txBody>
          <a:bodyPr wrap="square">
            <a:spAutoFit/>
          </a:bodyPr>
          <a:lstStyle/>
          <a:p>
            <a:endParaRPr lang="es-ES" sz="2000" dirty="0" smtClean="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5871" y="890344"/>
            <a:ext cx="3624108" cy="5771890"/>
          </a:xfrm>
          <a:prstGeom prst="rect">
            <a:avLst/>
          </a:prstGeom>
        </p:spPr>
      </p:pic>
      <p:pic>
        <p:nvPicPr>
          <p:cNvPr id="5" name="Imagen 4"/>
          <p:cNvPicPr>
            <a:picLocks noChangeAspect="1"/>
          </p:cNvPicPr>
          <p:nvPr/>
        </p:nvPicPr>
        <p:blipFill rotWithShape="1">
          <a:blip r:embed="rId5"/>
          <a:srcRect l="28187" t="11544" r="29181" b="4785"/>
          <a:stretch/>
        </p:blipFill>
        <p:spPr>
          <a:xfrm>
            <a:off x="1711148" y="890344"/>
            <a:ext cx="4293358" cy="5266481"/>
          </a:xfrm>
          <a:prstGeom prst="rect">
            <a:avLst/>
          </a:prstGeom>
        </p:spPr>
      </p:pic>
      <p:sp>
        <p:nvSpPr>
          <p:cNvPr id="9" name="Rectángulo 8"/>
          <p:cNvSpPr/>
          <p:nvPr/>
        </p:nvSpPr>
        <p:spPr>
          <a:xfrm>
            <a:off x="1564395" y="406132"/>
            <a:ext cx="9490024" cy="5632311"/>
          </a:xfrm>
          <a:prstGeom prst="rect">
            <a:avLst/>
          </a:prstGeom>
        </p:spPr>
        <p:txBody>
          <a:bodyPr wrap="square">
            <a:spAutoFit/>
          </a:bodyPr>
          <a:lstStyle/>
          <a:p>
            <a:pPr algn="ctr"/>
            <a:r>
              <a:rPr lang="es-ES" sz="2000" b="1" dirty="0" smtClean="0"/>
              <a:t>2013						2017</a:t>
            </a:r>
          </a:p>
          <a:p>
            <a:pPr algn="ctr"/>
            <a:endParaRPr lang="es-ES" sz="2000" dirty="0"/>
          </a:p>
          <a:p>
            <a:pPr algn="ctr"/>
            <a:endParaRPr lang="es-ES" sz="2000" dirty="0" smtClean="0"/>
          </a:p>
          <a:p>
            <a:pPr algn="ctr"/>
            <a:endParaRPr lang="es-ES" sz="2000" dirty="0"/>
          </a:p>
          <a:p>
            <a:pPr algn="ctr"/>
            <a:endParaRPr lang="es-ES" sz="2000" dirty="0" smtClean="0"/>
          </a:p>
          <a:p>
            <a:pPr algn="ctr"/>
            <a:endParaRPr lang="es-ES" sz="2000" dirty="0"/>
          </a:p>
          <a:p>
            <a:pPr algn="ctr"/>
            <a:endParaRPr lang="es-ES" sz="2000" dirty="0" smtClean="0"/>
          </a:p>
          <a:p>
            <a:pPr algn="ctr"/>
            <a:endParaRPr lang="es-ES" sz="2000" dirty="0" smtClean="0"/>
          </a:p>
          <a:p>
            <a:pPr algn="ctr"/>
            <a:endParaRPr lang="es-ES" sz="2000" dirty="0"/>
          </a:p>
          <a:p>
            <a:pPr algn="ctr"/>
            <a:endParaRPr lang="es-ES" sz="2000" dirty="0" smtClean="0"/>
          </a:p>
          <a:p>
            <a:pPr algn="ctr"/>
            <a:endParaRPr lang="es-ES" sz="2000" dirty="0"/>
          </a:p>
          <a:p>
            <a:pPr algn="ctr"/>
            <a:endParaRPr lang="es-ES" sz="2000" dirty="0" smtClean="0"/>
          </a:p>
          <a:p>
            <a:pPr algn="ctr"/>
            <a:endParaRPr lang="es-ES" sz="2000" dirty="0"/>
          </a:p>
          <a:p>
            <a:pPr algn="ctr"/>
            <a:endParaRPr lang="es-ES" sz="2000" dirty="0" smtClean="0"/>
          </a:p>
          <a:p>
            <a:pPr algn="ctr"/>
            <a:endParaRPr lang="es-ES" sz="2000" dirty="0"/>
          </a:p>
          <a:p>
            <a:pPr algn="ctr"/>
            <a:endParaRPr lang="es-ES" sz="2000" dirty="0" smtClean="0"/>
          </a:p>
          <a:p>
            <a:pPr algn="ctr"/>
            <a:endParaRPr lang="es-ES" sz="2000" dirty="0"/>
          </a:p>
          <a:p>
            <a:pPr algn="ctr"/>
            <a:endParaRPr lang="es-ES" sz="2000" dirty="0" smtClean="0"/>
          </a:p>
        </p:txBody>
      </p:sp>
    </p:spTree>
    <p:extLst>
      <p:ext uri="{BB962C8B-B14F-4D97-AF65-F5344CB8AC3E}">
        <p14:creationId xmlns:p14="http://schemas.microsoft.com/office/powerpoint/2010/main" val="1554500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3170099"/>
          </a:xfrm>
          <a:prstGeom prst="rect">
            <a:avLst/>
          </a:prstGeom>
        </p:spPr>
        <p:txBody>
          <a:bodyPr wrap="square">
            <a:spAutoFit/>
          </a:bodyPr>
          <a:lstStyle/>
          <a:p>
            <a:pPr algn="ctr"/>
            <a:endParaRPr lang="es-ES" sz="2000" dirty="0" smtClean="0"/>
          </a:p>
          <a:p>
            <a:pPr algn="ctr"/>
            <a:endParaRPr lang="es-ES" sz="2000" dirty="0"/>
          </a:p>
          <a:p>
            <a:pPr algn="ctr"/>
            <a:endParaRPr lang="es-ES" sz="2000" dirty="0" smtClean="0"/>
          </a:p>
          <a:p>
            <a:pPr algn="ctr"/>
            <a:endParaRPr lang="es-ES" sz="2000" dirty="0"/>
          </a:p>
          <a:p>
            <a:pPr algn="ctr"/>
            <a:endParaRPr lang="es-ES" sz="2000" dirty="0" smtClean="0"/>
          </a:p>
          <a:p>
            <a:pPr algn="ctr"/>
            <a:endParaRPr lang="es-ES" sz="2000" dirty="0"/>
          </a:p>
          <a:p>
            <a:pPr algn="ctr"/>
            <a:r>
              <a:rPr lang="es-ES" sz="2000" dirty="0"/>
              <a:t>¡</a:t>
            </a:r>
            <a:r>
              <a:rPr lang="es-ES" sz="2000" dirty="0" smtClean="0"/>
              <a:t>GRACIAS!</a:t>
            </a:r>
          </a:p>
          <a:p>
            <a:pPr algn="ctr"/>
            <a:endParaRPr lang="es-ES" sz="2000" dirty="0" smtClean="0"/>
          </a:p>
          <a:p>
            <a:pPr algn="ctr"/>
            <a:r>
              <a:rPr lang="es-ES" sz="2000" dirty="0" smtClean="0">
                <a:hlinkClick r:id="rId3"/>
              </a:rPr>
              <a:t>grios@flacso.edu.ec</a:t>
            </a:r>
            <a:endParaRPr lang="es-ES" sz="2000" dirty="0" smtClean="0"/>
          </a:p>
          <a:p>
            <a:pPr algn="ctr"/>
            <a:endParaRPr lang="es-ES" sz="2000" dirty="0" smtClean="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706308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3754874"/>
          </a:xfrm>
          <a:prstGeom prst="rect">
            <a:avLst/>
          </a:prstGeom>
        </p:spPr>
        <p:txBody>
          <a:bodyPr wrap="square">
            <a:spAutoFit/>
          </a:bodyPr>
          <a:lstStyle/>
          <a:p>
            <a:r>
              <a:rPr lang="es-ES" sz="2000" dirty="0" smtClean="0"/>
              <a:t>¿Cómo pasó?</a:t>
            </a:r>
          </a:p>
          <a:p>
            <a:endParaRPr lang="es-ES" sz="2000" dirty="0"/>
          </a:p>
          <a:p>
            <a:r>
              <a:rPr lang="es-ES" dirty="0" smtClean="0"/>
              <a:t>Hay tres hitos importantes en el despunte del uso de software libre a nivel global:</a:t>
            </a:r>
          </a:p>
          <a:p>
            <a:endParaRPr lang="es-ES" dirty="0" smtClean="0"/>
          </a:p>
          <a:p>
            <a:pPr marL="285750" indent="-285750">
              <a:buFont typeface="Arial" panose="020B0604020202020204" pitchFamily="34" charset="0"/>
              <a:buChar char="•"/>
            </a:pPr>
            <a:r>
              <a:rPr lang="es-ES" dirty="0"/>
              <a:t>La </a:t>
            </a:r>
            <a:r>
              <a:rPr lang="es-ES" dirty="0" smtClean="0"/>
              <a:t>digitalización.</a:t>
            </a:r>
          </a:p>
          <a:p>
            <a:pPr marL="285750" indent="-285750">
              <a:buFont typeface="Arial" panose="020B0604020202020204" pitchFamily="34" charset="0"/>
              <a:buChar char="•"/>
            </a:pPr>
            <a:r>
              <a:rPr lang="es-ES" dirty="0" smtClean="0"/>
              <a:t>La </a:t>
            </a:r>
            <a:r>
              <a:rPr lang="es-ES" dirty="0"/>
              <a:t>concentración de la edición en manos de unos cuantos </a:t>
            </a:r>
            <a:r>
              <a:rPr lang="es-ES" dirty="0" smtClean="0"/>
              <a:t>grupos editoriales. </a:t>
            </a:r>
          </a:p>
          <a:p>
            <a:pPr marL="285750" indent="-285750">
              <a:buFont typeface="Arial" panose="020B0604020202020204" pitchFamily="34" charset="0"/>
              <a:buChar char="•"/>
            </a:pPr>
            <a:r>
              <a:rPr lang="es-ES" dirty="0" smtClean="0"/>
              <a:t>El </a:t>
            </a:r>
            <a:r>
              <a:rPr lang="es-ES" dirty="0"/>
              <a:t>acceso </a:t>
            </a:r>
            <a:r>
              <a:rPr lang="es-ES" dirty="0" smtClean="0"/>
              <a:t>abierto.</a:t>
            </a:r>
          </a:p>
          <a:p>
            <a:endParaRPr lang="es-ES" dirty="0" smtClean="0"/>
          </a:p>
          <a:p>
            <a:r>
              <a:rPr lang="es-ES" dirty="0" smtClean="0"/>
              <a:t>“Tres </a:t>
            </a:r>
            <a:r>
              <a:rPr lang="es-ES" dirty="0"/>
              <a:t>hitos más impactantes a nivel </a:t>
            </a:r>
            <a:r>
              <a:rPr lang="es-ES" dirty="0" smtClean="0"/>
              <a:t>global y </a:t>
            </a:r>
            <a:r>
              <a:rPr lang="es-ES" dirty="0"/>
              <a:t>se hacen patentes en fenómenos como el crecimiento exponencial del número </a:t>
            </a:r>
            <a:r>
              <a:rPr lang="es-ES" dirty="0" smtClean="0"/>
              <a:t>de revistas científicas”</a:t>
            </a:r>
            <a:endParaRPr lang="es-ES" dirty="0"/>
          </a:p>
          <a:p>
            <a:endParaRPr lang="es-ES" dirty="0" smtClean="0"/>
          </a:p>
          <a:p>
            <a:r>
              <a:rPr lang="es-ES" dirty="0" smtClean="0"/>
              <a:t>(Delgado-Vásquez</a:t>
            </a:r>
            <a:r>
              <a:rPr lang="es-ES" dirty="0"/>
              <a:t>, 2018</a:t>
            </a:r>
            <a:r>
              <a:rPr lang="es-ES" dirty="0" smtClean="0"/>
              <a:t>)</a:t>
            </a:r>
          </a:p>
          <a:p>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11345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3754874"/>
          </a:xfrm>
          <a:prstGeom prst="rect">
            <a:avLst/>
          </a:prstGeom>
        </p:spPr>
        <p:txBody>
          <a:bodyPr wrap="square">
            <a:spAutoFit/>
          </a:bodyPr>
          <a:lstStyle/>
          <a:p>
            <a:r>
              <a:rPr lang="es-ES" sz="2000" dirty="0" smtClean="0"/>
              <a:t>Ventajas de publicar en acceso abierto</a:t>
            </a:r>
          </a:p>
          <a:p>
            <a:endParaRPr lang="es-ES" sz="2000" i="1" dirty="0"/>
          </a:p>
          <a:p>
            <a:r>
              <a:rPr lang="es-ES" dirty="0"/>
              <a:t>Acceso gratuito. Acceso al texto completo sin tener que </a:t>
            </a:r>
            <a:r>
              <a:rPr lang="es-ES" dirty="0" smtClean="0"/>
              <a:t>pagar.</a:t>
            </a:r>
            <a:endParaRPr lang="es-ES" dirty="0"/>
          </a:p>
          <a:p>
            <a:r>
              <a:rPr lang="es-ES" dirty="0"/>
              <a:t>Visibilidad máxima. Artículos descargados de la red un promedio de 250 veces por </a:t>
            </a:r>
            <a:r>
              <a:rPr lang="es-ES" dirty="0" smtClean="0"/>
              <a:t>artículo </a:t>
            </a:r>
            <a:r>
              <a:rPr lang="es-ES" dirty="0"/>
              <a:t>por mes.</a:t>
            </a:r>
          </a:p>
          <a:p>
            <a:r>
              <a:rPr lang="es-ES" dirty="0"/>
              <a:t>Alta posibilidad de ser visto, leído y </a:t>
            </a:r>
            <a:r>
              <a:rPr lang="es-ES" b="1" dirty="0" smtClean="0"/>
              <a:t>citado.</a:t>
            </a:r>
            <a:endParaRPr lang="es-ES" b="1" dirty="0"/>
          </a:p>
          <a:p>
            <a:r>
              <a:rPr lang="es-ES" dirty="0"/>
              <a:t>Rapidez. Sistema en línea para entrega, arbitraje y </a:t>
            </a:r>
            <a:r>
              <a:rPr lang="es-ES" dirty="0" smtClean="0"/>
              <a:t>publicación.</a:t>
            </a:r>
            <a:endParaRPr lang="es-ES" dirty="0"/>
          </a:p>
          <a:p>
            <a:r>
              <a:rPr lang="es-ES" dirty="0" smtClean="0"/>
              <a:t>Retención </a:t>
            </a:r>
            <a:r>
              <a:rPr lang="es-ES" dirty="0"/>
              <a:t>de derechos de autor. Los autores pueden colocar sus artículos en la Web y difundir los artículos a otros científicos / personas interesadas.</a:t>
            </a:r>
          </a:p>
          <a:p>
            <a:r>
              <a:rPr lang="es-ES" dirty="0"/>
              <a:t>Gastos reducidos para bibliotecas e </a:t>
            </a:r>
            <a:r>
              <a:rPr lang="es-ES" dirty="0" smtClean="0"/>
              <a:t>instituciones.</a:t>
            </a:r>
            <a:endParaRPr lang="es-ES" dirty="0"/>
          </a:p>
          <a:p>
            <a:pPr lvl="1"/>
            <a:r>
              <a:rPr lang="es-ES" dirty="0"/>
              <a:t>Comunicación por </a:t>
            </a:r>
            <a:r>
              <a:rPr lang="es-ES" dirty="0" smtClean="0"/>
              <a:t>correo electrónico.</a:t>
            </a:r>
            <a:endParaRPr lang="es-ES" dirty="0"/>
          </a:p>
          <a:p>
            <a:pPr lvl="1"/>
            <a:r>
              <a:rPr lang="es-ES" dirty="0"/>
              <a:t>Iniciativa CERO </a:t>
            </a:r>
            <a:r>
              <a:rPr lang="es-ES" dirty="0" smtClean="0"/>
              <a:t>– Papel.</a:t>
            </a:r>
            <a:endParaRPr lang="es-ES" dirty="0"/>
          </a:p>
          <a:p>
            <a:r>
              <a:rPr lang="es-ES" dirty="0"/>
              <a:t>Estadísticas de acceso para los propios </a:t>
            </a:r>
            <a:r>
              <a:rPr lang="es-ES" dirty="0" smtClean="0"/>
              <a:t>autores.</a:t>
            </a:r>
            <a:endParaRPr lang="es-ES" dirty="0"/>
          </a:p>
          <a:p>
            <a:r>
              <a:rPr lang="es-ES" i="1" dirty="0" err="1"/>
              <a:t>Counter</a:t>
            </a:r>
            <a:r>
              <a:rPr lang="es-ES" i="1" dirty="0"/>
              <a:t> / Google </a:t>
            </a:r>
            <a:r>
              <a:rPr lang="es-ES" i="1" dirty="0" err="1" smtClean="0"/>
              <a:t>Analytics</a:t>
            </a:r>
            <a:r>
              <a:rPr lang="es-ES" dirty="0" smtClean="0"/>
              <a:t>.</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325006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369332"/>
          </a:xfrm>
          <a:prstGeom prst="rect">
            <a:avLst/>
          </a:prstGeom>
        </p:spPr>
        <p:txBody>
          <a:bodyPr wrap="square">
            <a:spAutoFit/>
          </a:bodyPr>
          <a:lstStyle/>
          <a:p>
            <a:r>
              <a:rPr lang="es-ES" dirty="0" smtClean="0"/>
              <a:t>Números de descargas por artículo en Acceso Abierto: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pic>
        <p:nvPicPr>
          <p:cNvPr id="2" name="Imagen 1"/>
          <p:cNvPicPr>
            <a:picLocks noChangeAspect="1"/>
          </p:cNvPicPr>
          <p:nvPr/>
        </p:nvPicPr>
        <p:blipFill rotWithShape="1">
          <a:blip r:embed="rId4"/>
          <a:srcRect l="10556" t="26140" r="53918" b="41438"/>
          <a:stretch/>
        </p:blipFill>
        <p:spPr>
          <a:xfrm>
            <a:off x="1614982" y="1817783"/>
            <a:ext cx="4872789" cy="2779294"/>
          </a:xfrm>
          <a:prstGeom prst="rect">
            <a:avLst/>
          </a:prstGeom>
        </p:spPr>
      </p:pic>
      <p:pic>
        <p:nvPicPr>
          <p:cNvPr id="5" name="Imagen 4"/>
          <p:cNvPicPr>
            <a:picLocks noChangeAspect="1"/>
          </p:cNvPicPr>
          <p:nvPr/>
        </p:nvPicPr>
        <p:blipFill rotWithShape="1">
          <a:blip r:embed="rId5"/>
          <a:srcRect l="10907" t="55132" r="53392" b="10202"/>
          <a:stretch/>
        </p:blipFill>
        <p:spPr>
          <a:xfrm>
            <a:off x="6781099" y="3207430"/>
            <a:ext cx="4896853" cy="2971800"/>
          </a:xfrm>
          <a:prstGeom prst="rect">
            <a:avLst/>
          </a:prstGeom>
        </p:spPr>
      </p:pic>
    </p:spTree>
    <p:extLst>
      <p:ext uri="{BB962C8B-B14F-4D97-AF65-F5344CB8AC3E}">
        <p14:creationId xmlns:p14="http://schemas.microsoft.com/office/powerpoint/2010/main" val="415426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3477875"/>
          </a:xfrm>
          <a:prstGeom prst="rect">
            <a:avLst/>
          </a:prstGeom>
        </p:spPr>
        <p:txBody>
          <a:bodyPr wrap="square">
            <a:spAutoFit/>
          </a:bodyPr>
          <a:lstStyle/>
          <a:p>
            <a:r>
              <a:rPr lang="es-ES" sz="2000" dirty="0" smtClean="0"/>
              <a:t>Retos de las revistas impresas. 2011:</a:t>
            </a:r>
          </a:p>
          <a:p>
            <a:endParaRPr lang="es-ES" sz="2000" dirty="0"/>
          </a:p>
          <a:p>
            <a:pPr marL="285750" indent="-285750">
              <a:buFont typeface="Wingdings" panose="05000000000000000000" pitchFamily="2" charset="2"/>
              <a:buChar char="§"/>
            </a:pPr>
            <a:r>
              <a:rPr lang="es-ES" dirty="0"/>
              <a:t>¿Cómo van a generar sus contenidos</a:t>
            </a:r>
            <a:r>
              <a:rPr lang="es-ES" dirty="0" smtClean="0"/>
              <a:t>?</a:t>
            </a:r>
            <a:r>
              <a:rPr lang="es-ES" dirty="0"/>
              <a:t> </a:t>
            </a:r>
          </a:p>
          <a:p>
            <a:pPr marL="285750" indent="-285750">
              <a:buFont typeface="Wingdings" panose="05000000000000000000" pitchFamily="2" charset="2"/>
              <a:buChar char="§"/>
            </a:pPr>
            <a:r>
              <a:rPr lang="es-ES" dirty="0" smtClean="0"/>
              <a:t>¿Cómo gestionar las publicaciones de las revistas?</a:t>
            </a:r>
            <a:endParaRPr lang="es-ES" dirty="0"/>
          </a:p>
          <a:p>
            <a:pPr marL="285750" indent="-285750">
              <a:buFont typeface="Wingdings" panose="05000000000000000000" pitchFamily="2" charset="2"/>
              <a:buChar char="§"/>
            </a:pPr>
            <a:r>
              <a:rPr lang="es-ES" dirty="0" smtClean="0"/>
              <a:t>¿Se pueden tener usuarios </a:t>
            </a:r>
            <a:r>
              <a:rPr lang="es-ES" dirty="0"/>
              <a:t>con distintos </a:t>
            </a:r>
            <a:r>
              <a:rPr lang="es-ES" dirty="0" smtClean="0"/>
              <a:t>roles?</a:t>
            </a:r>
          </a:p>
          <a:p>
            <a:pPr marL="285750" indent="-285750">
              <a:buFont typeface="Wingdings" panose="05000000000000000000" pitchFamily="2" charset="2"/>
              <a:buChar char="§"/>
            </a:pPr>
            <a:r>
              <a:rPr lang="es-ES" dirty="0" smtClean="0"/>
              <a:t>¿Cómo trabajar los originales </a:t>
            </a:r>
            <a:r>
              <a:rPr lang="es-ES" dirty="0"/>
              <a:t>para su </a:t>
            </a:r>
            <a:r>
              <a:rPr lang="es-ES" dirty="0" smtClean="0"/>
              <a:t>publicación (email, web)?</a:t>
            </a:r>
            <a:endParaRPr lang="es-ES" dirty="0"/>
          </a:p>
          <a:p>
            <a:pPr marL="285750" indent="-285750">
              <a:buFont typeface="Wingdings" panose="05000000000000000000" pitchFamily="2" charset="2"/>
              <a:buChar char="§"/>
            </a:pPr>
            <a:r>
              <a:rPr lang="es-ES" dirty="0"/>
              <a:t>¿</a:t>
            </a:r>
            <a:r>
              <a:rPr lang="es-ES" dirty="0" smtClean="0"/>
              <a:t>Se podrá llevar el </a:t>
            </a:r>
            <a:r>
              <a:rPr lang="es-ES" dirty="0"/>
              <a:t>proceso de revisión de originales mediante los sistemas habituales en comunicación científica (ciega, doble ciega, abierta...)</a:t>
            </a:r>
          </a:p>
          <a:p>
            <a:pPr marL="285750" indent="-285750">
              <a:buFont typeface="Wingdings" panose="05000000000000000000" pitchFamily="2" charset="2"/>
              <a:buChar char="§"/>
            </a:pPr>
            <a:r>
              <a:rPr lang="es-ES" dirty="0" smtClean="0"/>
              <a:t>Publicar </a:t>
            </a:r>
            <a:r>
              <a:rPr lang="es-ES" dirty="0"/>
              <a:t>finalmente los artículos aceptados, en distintos formatos para documentos electrónicos y su consulta a través de la </a:t>
            </a:r>
            <a:r>
              <a:rPr lang="es-ES" dirty="0" smtClean="0"/>
              <a:t>web.</a:t>
            </a:r>
            <a:endParaRPr lang="es-ES" dirty="0"/>
          </a:p>
          <a:p>
            <a:pPr marL="285750" indent="-285750">
              <a:buFont typeface="Wingdings" panose="05000000000000000000" pitchFamily="2" charset="2"/>
              <a:buChar char="§"/>
            </a:pPr>
            <a:r>
              <a:rPr lang="es-ES" dirty="0" smtClean="0"/>
              <a:t>“Permitir </a:t>
            </a:r>
            <a:r>
              <a:rPr lang="es-ES" dirty="0"/>
              <a:t>la interoperabilidad con otros sistemas y </a:t>
            </a:r>
            <a:r>
              <a:rPr lang="es-ES" dirty="0" smtClean="0"/>
              <a:t>estándares”.</a:t>
            </a:r>
            <a:endParaRPr lang="es-ES" dirty="0"/>
          </a:p>
          <a:p>
            <a:pPr marL="285750" indent="-285750">
              <a:buFont typeface="Wingdings" panose="05000000000000000000" pitchFamily="2" charset="2"/>
              <a:buChar char="§"/>
            </a:pPr>
            <a:r>
              <a:rPr lang="es-ES" dirty="0"/>
              <a:t>Gestionar los derechos de acceso y distribución de los </a:t>
            </a:r>
            <a:r>
              <a:rPr lang="es-ES" dirty="0" smtClean="0"/>
              <a:t>contenidos</a:t>
            </a:r>
            <a:r>
              <a:rPr lang="es-ES" dirty="0"/>
              <a:t>.</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2440986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10405390" cy="6247864"/>
          </a:xfrm>
          <a:prstGeom prst="rect">
            <a:avLst/>
          </a:prstGeom>
        </p:spPr>
        <p:txBody>
          <a:bodyPr wrap="square">
            <a:spAutoFit/>
          </a:bodyPr>
          <a:lstStyle/>
          <a:p>
            <a:r>
              <a:rPr lang="es-ES" sz="2000" b="1" dirty="0" smtClean="0"/>
              <a:t>Otras plataformas:</a:t>
            </a:r>
          </a:p>
          <a:p>
            <a:endParaRPr lang="es-ES" sz="2000" b="1" dirty="0"/>
          </a:p>
          <a:p>
            <a:endParaRPr lang="es-ES" sz="2000" b="1" dirty="0" smtClean="0"/>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endParaRPr lang="es-ES" sz="2000" dirty="0" smtClean="0"/>
          </a:p>
          <a:p>
            <a:endParaRPr lang="es-ES" sz="2000" dirty="0" smtClean="0"/>
          </a:p>
          <a:p>
            <a:endParaRPr lang="es-ES" sz="2000" dirty="0" smtClean="0"/>
          </a:p>
          <a:p>
            <a:pPr algn="r"/>
            <a:r>
              <a:rPr lang="es-ES" sz="2000" dirty="0" smtClean="0"/>
              <a:t>(Delgado- Vásquez, 2018)</a:t>
            </a:r>
          </a:p>
          <a:p>
            <a:endParaRPr lang="es-ES" sz="2000" dirty="0" smtClean="0"/>
          </a:p>
          <a:p>
            <a:endParaRPr lang="es-ES" sz="2000"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182645851"/>
              </p:ext>
            </p:extLst>
          </p:nvPr>
        </p:nvGraphicFramePr>
        <p:xfrm>
          <a:off x="1761735" y="1734275"/>
          <a:ext cx="10258637" cy="4302484"/>
        </p:xfrm>
        <a:graphic>
          <a:graphicData uri="http://schemas.openxmlformats.org/drawingml/2006/table">
            <a:tbl>
              <a:tblPr>
                <a:tableStyleId>{5C22544A-7EE6-4342-B048-85BDC9FD1C3A}</a:tableStyleId>
              </a:tblPr>
              <a:tblGrid>
                <a:gridCol w="2149253">
                  <a:extLst>
                    <a:ext uri="{9D8B030D-6E8A-4147-A177-3AD203B41FA5}">
                      <a16:colId xmlns:a16="http://schemas.microsoft.com/office/drawing/2014/main" val="1903316485"/>
                    </a:ext>
                  </a:extLst>
                </a:gridCol>
                <a:gridCol w="3062689">
                  <a:extLst>
                    <a:ext uri="{9D8B030D-6E8A-4147-A177-3AD203B41FA5}">
                      <a16:colId xmlns:a16="http://schemas.microsoft.com/office/drawing/2014/main" val="3366724029"/>
                    </a:ext>
                  </a:extLst>
                </a:gridCol>
                <a:gridCol w="815248">
                  <a:extLst>
                    <a:ext uri="{9D8B030D-6E8A-4147-A177-3AD203B41FA5}">
                      <a16:colId xmlns:a16="http://schemas.microsoft.com/office/drawing/2014/main" val="3987754216"/>
                    </a:ext>
                  </a:extLst>
                </a:gridCol>
                <a:gridCol w="1949986">
                  <a:extLst>
                    <a:ext uri="{9D8B030D-6E8A-4147-A177-3AD203B41FA5}">
                      <a16:colId xmlns:a16="http://schemas.microsoft.com/office/drawing/2014/main" val="3017515313"/>
                    </a:ext>
                  </a:extLst>
                </a:gridCol>
                <a:gridCol w="953482">
                  <a:extLst>
                    <a:ext uri="{9D8B030D-6E8A-4147-A177-3AD203B41FA5}">
                      <a16:colId xmlns:a16="http://schemas.microsoft.com/office/drawing/2014/main" val="1063980721"/>
                    </a:ext>
                  </a:extLst>
                </a:gridCol>
                <a:gridCol w="1327979">
                  <a:extLst>
                    <a:ext uri="{9D8B030D-6E8A-4147-A177-3AD203B41FA5}">
                      <a16:colId xmlns:a16="http://schemas.microsoft.com/office/drawing/2014/main" val="4193963433"/>
                    </a:ext>
                  </a:extLst>
                </a:gridCol>
              </a:tblGrid>
              <a:tr h="200644">
                <a:tc>
                  <a:txBody>
                    <a:bodyPr/>
                    <a:lstStyle/>
                    <a:p>
                      <a:pPr algn="ctr" fontAlgn="b"/>
                      <a:r>
                        <a:rPr lang="es-ES" sz="1050" b="1" u="none" strike="noStrike" dirty="0">
                          <a:solidFill>
                            <a:schemeClr val="bg1"/>
                          </a:solidFill>
                          <a:effectLst/>
                        </a:rPr>
                        <a:t>Nombre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a:solidFill>
                            <a:schemeClr val="bg1"/>
                          </a:solidFill>
                          <a:effectLst/>
                        </a:rPr>
                        <a:t>URL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a:solidFill>
                            <a:schemeClr val="bg1"/>
                          </a:solidFill>
                          <a:effectLst/>
                        </a:rPr>
                        <a:t>Activo </a:t>
                      </a:r>
                      <a:endParaRPr lang="es-ES" sz="1050" b="1" i="0" u="none" strike="noStrike">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a:solidFill>
                            <a:schemeClr val="bg1"/>
                          </a:solidFill>
                          <a:effectLst/>
                        </a:rPr>
                        <a:t>Entidad responsable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a:solidFill>
                            <a:schemeClr val="bg1"/>
                          </a:solidFill>
                          <a:effectLst/>
                        </a:rPr>
                        <a:t>Open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a:solidFill>
                            <a:schemeClr val="bg1"/>
                          </a:solidFill>
                          <a:effectLst/>
                        </a:rPr>
                        <a:t>Número de</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2911709593"/>
                  </a:ext>
                </a:extLst>
              </a:tr>
              <a:tr h="200644">
                <a:tc>
                  <a:txBody>
                    <a:bodyPr/>
                    <a:lstStyle/>
                    <a:p>
                      <a:pPr algn="l" fontAlgn="b"/>
                      <a:r>
                        <a:rPr lang="es-ES" sz="1050" b="1" u="none" strike="noStrike" dirty="0">
                          <a:solidFill>
                            <a:schemeClr val="bg1"/>
                          </a:solidFill>
                          <a:effectLst/>
                        </a:rPr>
                        <a:t>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es-ES" sz="1050" b="1" u="none" strike="noStrike" dirty="0">
                          <a:solidFill>
                            <a:schemeClr val="bg1"/>
                          </a:solidFill>
                          <a:effectLst/>
                        </a:rPr>
                        <a:t>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a:solidFill>
                            <a:schemeClr val="bg1"/>
                          </a:solidFill>
                          <a:effectLst/>
                        </a:rPr>
                        <a:t>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l" fontAlgn="b"/>
                      <a:r>
                        <a:rPr lang="es-ES" sz="1050" b="1" u="none" strike="noStrike" dirty="0">
                          <a:solidFill>
                            <a:schemeClr val="bg1"/>
                          </a:solidFill>
                          <a:effectLst/>
                        </a:rPr>
                        <a:t> </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err="1">
                          <a:solidFill>
                            <a:schemeClr val="bg1"/>
                          </a:solidFill>
                          <a:effectLst/>
                        </a:rPr>
                        <a:t>Source</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s-ES" sz="1050" b="1" u="none" strike="noStrike" dirty="0">
                          <a:solidFill>
                            <a:schemeClr val="bg1"/>
                          </a:solidFill>
                          <a:effectLst/>
                        </a:rPr>
                        <a:t>instalaciones</a:t>
                      </a:r>
                      <a:endParaRPr lang="es-ES" sz="105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467131671"/>
                  </a:ext>
                </a:extLst>
              </a:tr>
              <a:tr h="200644">
                <a:tc>
                  <a:txBody>
                    <a:bodyPr/>
                    <a:lstStyle/>
                    <a:p>
                      <a:pPr algn="l" fontAlgn="b"/>
                      <a:r>
                        <a:rPr lang="es-ES" sz="1400" u="none" strike="noStrike" dirty="0" err="1">
                          <a:effectLst/>
                        </a:rPr>
                        <a:t>Ambra</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4"/>
                        </a:rPr>
                        <a:t>https://blogs.plos.org/tech/opensource-ambra/</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Sí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n-US" sz="1100" u="none" strike="noStrike" dirty="0">
                          <a:effectLst/>
                        </a:rPr>
                        <a:t>PLOS (Public Library of Science)</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 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Las revistas de PLOS</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598720257"/>
                  </a:ext>
                </a:extLst>
              </a:tr>
              <a:tr h="200644">
                <a:tc>
                  <a:txBody>
                    <a:bodyPr/>
                    <a:lstStyle/>
                    <a:p>
                      <a:pPr algn="l" fontAlgn="b"/>
                      <a:r>
                        <a:rPr lang="es-ES" sz="1400" u="none" strike="noStrike" dirty="0" err="1">
                          <a:effectLst/>
                        </a:rPr>
                        <a:t>Annotum</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5"/>
                        </a:rPr>
                        <a:t>https://annotum.org/ </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No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Solvitor LLC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371734029"/>
                  </a:ext>
                </a:extLst>
              </a:tr>
              <a:tr h="361891">
                <a:tc>
                  <a:txBody>
                    <a:bodyPr/>
                    <a:lstStyle/>
                    <a:p>
                      <a:pPr algn="l" fontAlgn="b"/>
                      <a:r>
                        <a:rPr lang="es-ES" sz="1400" u="none" strike="noStrike" dirty="0">
                          <a:effectLst/>
                        </a:rPr>
                        <a:t>CLEO </a:t>
                      </a:r>
                      <a:r>
                        <a:rPr lang="es-ES" sz="1400" u="none" strike="noStrike" dirty="0" err="1">
                          <a:effectLst/>
                        </a:rPr>
                        <a:t>OpenEdition</a:t>
                      </a:r>
                      <a:r>
                        <a:rPr lang="es-ES" sz="1400" u="none" strike="noStrike" dirty="0">
                          <a:effectLst/>
                        </a:rPr>
                        <a:t> </a:t>
                      </a:r>
                      <a:r>
                        <a:rPr lang="es-ES" sz="1400" u="none" strike="noStrike" dirty="0" err="1">
                          <a:effectLst/>
                        </a:rPr>
                        <a:t>Journals</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6"/>
                        </a:rPr>
                        <a:t>https://journals.openedition.org/?lang=en</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fr-FR" sz="1100" u="none" strike="noStrike" dirty="0">
                          <a:effectLst/>
                        </a:rPr>
                        <a:t>Centre pour l'édition électronique ouverte </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No</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490</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303013472"/>
                  </a:ext>
                </a:extLst>
              </a:tr>
              <a:tr h="298959">
                <a:tc>
                  <a:txBody>
                    <a:bodyPr/>
                    <a:lstStyle/>
                    <a:p>
                      <a:pPr algn="l" fontAlgn="b"/>
                      <a:r>
                        <a:rPr lang="es-ES" sz="1400" u="none" strike="noStrike" dirty="0">
                          <a:effectLst/>
                        </a:rPr>
                        <a:t>Digital </a:t>
                      </a:r>
                      <a:r>
                        <a:rPr lang="es-ES" sz="1400" u="none" strike="noStrike" dirty="0" err="1">
                          <a:effectLst/>
                        </a:rPr>
                        <a:t>Commons</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7"/>
                        </a:rPr>
                        <a:t>https://www.bepress.com/products/digitalcommons/features/journalpublishing/</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Bepress/Relx Group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No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043925870"/>
                  </a:ext>
                </a:extLst>
              </a:tr>
              <a:tr h="200644">
                <a:tc>
                  <a:txBody>
                    <a:bodyPr/>
                    <a:lstStyle/>
                    <a:p>
                      <a:pPr algn="l" fontAlgn="b"/>
                      <a:r>
                        <a:rPr lang="es-ES" sz="1400" u="none" strike="noStrike" dirty="0" err="1">
                          <a:effectLst/>
                        </a:rPr>
                        <a:t>DPubS</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8"/>
                        </a:rPr>
                        <a:t>http://dpubs.org/ </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No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Cornell University Library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861875385"/>
                  </a:ext>
                </a:extLst>
              </a:tr>
              <a:tr h="200644">
                <a:tc>
                  <a:txBody>
                    <a:bodyPr/>
                    <a:lstStyle/>
                    <a:p>
                      <a:pPr algn="l" fontAlgn="b"/>
                      <a:r>
                        <a:rPr lang="es-ES" sz="1400" u="none" strike="noStrike" dirty="0">
                          <a:effectLst/>
                        </a:rPr>
                        <a:t>E-</a:t>
                      </a:r>
                      <a:r>
                        <a:rPr lang="es-ES" sz="1400" u="none" strike="noStrike" dirty="0" err="1">
                          <a:effectLst/>
                        </a:rPr>
                        <a:t>Journal</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9"/>
                        </a:rPr>
                        <a:t>https://www.drupal.org/project/ejournal</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No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Comunidad Drupal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8</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928627805"/>
                  </a:ext>
                </a:extLst>
              </a:tr>
              <a:tr h="200644">
                <a:tc>
                  <a:txBody>
                    <a:bodyPr/>
                    <a:lstStyle/>
                    <a:p>
                      <a:pPr algn="l" fontAlgn="b"/>
                      <a:r>
                        <a:rPr lang="es-ES" sz="1400" u="none" strike="noStrike" dirty="0" err="1">
                          <a:effectLst/>
                        </a:rPr>
                        <a:t>ePublishing</a:t>
                      </a:r>
                      <a:r>
                        <a:rPr lang="es-ES" sz="1400" u="none" strike="noStrike" dirty="0">
                          <a:effectLst/>
                        </a:rPr>
                        <a:t> </a:t>
                      </a:r>
                      <a:r>
                        <a:rPr lang="es-ES" sz="1400" u="none" strike="noStrike" dirty="0" err="1">
                          <a:effectLst/>
                        </a:rPr>
                        <a:t>Toolkit</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0"/>
                        </a:rPr>
                        <a:t>https://dev.livingreviews.org/projects/epubtk</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Max Planck Gesellschaft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732413089"/>
                  </a:ext>
                </a:extLst>
              </a:tr>
              <a:tr h="200644">
                <a:tc>
                  <a:txBody>
                    <a:bodyPr/>
                    <a:lstStyle/>
                    <a:p>
                      <a:pPr algn="l" fontAlgn="b"/>
                      <a:r>
                        <a:rPr lang="es-ES" sz="1400" u="none" strike="noStrike" dirty="0" err="1">
                          <a:effectLst/>
                        </a:rPr>
                        <a:t>GAPworks</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1"/>
                        </a:rPr>
                        <a:t>https://sourceforge.net/projects/gapworks.berlios/</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No</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 German Academic Publishers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754271401"/>
                  </a:ext>
                </a:extLst>
              </a:tr>
              <a:tr h="200644">
                <a:tc>
                  <a:txBody>
                    <a:bodyPr/>
                    <a:lstStyle/>
                    <a:p>
                      <a:pPr algn="l" fontAlgn="b"/>
                      <a:r>
                        <a:rPr lang="es-ES" sz="1400" u="none" strike="noStrike" dirty="0" err="1">
                          <a:effectLst/>
                        </a:rPr>
                        <a:t>HyperJournal</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2"/>
                        </a:rPr>
                        <a:t>https://sourceforge.net/projects/hyperjournal/</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No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Università di Pisa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 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878038913"/>
                  </a:ext>
                </a:extLst>
              </a:tr>
              <a:tr h="361891">
                <a:tc>
                  <a:txBody>
                    <a:bodyPr/>
                    <a:lstStyle/>
                    <a:p>
                      <a:pPr algn="l" fontAlgn="b"/>
                      <a:r>
                        <a:rPr lang="es-ES" sz="1400" u="none" strike="noStrike" dirty="0" err="1">
                          <a:effectLst/>
                        </a:rPr>
                        <a:t>Lodel</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3"/>
                        </a:rPr>
                        <a:t>http://www.lodel.org/ </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Sí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fr-FR" sz="1100" u="none" strike="noStrike" dirty="0">
                          <a:effectLst/>
                        </a:rPr>
                        <a:t>Centre pour l'édition électronique ouverte </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 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4127772084"/>
                  </a:ext>
                </a:extLst>
              </a:tr>
              <a:tr h="200644">
                <a:tc>
                  <a:txBody>
                    <a:bodyPr/>
                    <a:lstStyle/>
                    <a:p>
                      <a:pPr algn="l" fontAlgn="b"/>
                      <a:r>
                        <a:rPr lang="es-ES" sz="1400" u="none" strike="noStrike" dirty="0" err="1">
                          <a:effectLst/>
                        </a:rPr>
                        <a:t>PeerLibrary</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4"/>
                        </a:rPr>
                        <a:t>https://peerlibrary.org/ </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No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a:effectLst/>
                        </a:rPr>
                        <a:t>Berkeley Institute of Design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791817187"/>
                  </a:ext>
                </a:extLst>
              </a:tr>
              <a:tr h="200644">
                <a:tc>
                  <a:txBody>
                    <a:bodyPr/>
                    <a:lstStyle/>
                    <a:p>
                      <a:pPr algn="l" fontAlgn="b"/>
                      <a:r>
                        <a:rPr lang="es-ES" sz="1400" u="none" strike="noStrike" dirty="0" err="1">
                          <a:effectLst/>
                        </a:rPr>
                        <a:t>Scholastica</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5"/>
                        </a:rPr>
                        <a:t>https://scholasticahq.com/ </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dirty="0" err="1">
                          <a:effectLst/>
                        </a:rPr>
                        <a:t>Scholastica</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 No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Más de 500</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530604923"/>
                  </a:ext>
                </a:extLst>
              </a:tr>
              <a:tr h="200644">
                <a:tc>
                  <a:txBody>
                    <a:bodyPr/>
                    <a:lstStyle/>
                    <a:p>
                      <a:pPr algn="l" fontAlgn="b"/>
                      <a:r>
                        <a:rPr lang="en-US" sz="1400" u="none" strike="noStrike" dirty="0">
                          <a:effectLst/>
                        </a:rPr>
                        <a:t>SOPS, </a:t>
                      </a:r>
                      <a:r>
                        <a:rPr lang="en-US" sz="1400" u="none" strike="noStrike" dirty="0" err="1">
                          <a:effectLst/>
                        </a:rPr>
                        <a:t>SciX</a:t>
                      </a:r>
                      <a:r>
                        <a:rPr lang="en-US" sz="1400" u="none" strike="noStrike" dirty="0">
                          <a:effectLst/>
                        </a:rPr>
                        <a:t> Open Publishing Services</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6"/>
                        </a:rPr>
                        <a:t>http://www.scix.net/sops.htm </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No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dirty="0" err="1">
                          <a:effectLst/>
                        </a:rPr>
                        <a:t>Scientific</a:t>
                      </a:r>
                      <a:r>
                        <a:rPr lang="es-ES" sz="1100" u="none" strike="noStrike" dirty="0">
                          <a:effectLst/>
                        </a:rPr>
                        <a:t> </a:t>
                      </a:r>
                      <a:r>
                        <a:rPr lang="es-ES" sz="1100" u="none" strike="noStrike" dirty="0" err="1">
                          <a:effectLst/>
                        </a:rPr>
                        <a:t>Information</a:t>
                      </a:r>
                      <a:r>
                        <a:rPr lang="es-ES" sz="1100" u="none" strike="noStrike" dirty="0">
                          <a:effectLst/>
                        </a:rPr>
                        <a:t> Exchange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Sí </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a:effectLst/>
                        </a:rPr>
                        <a:t>N/D</a:t>
                      </a:r>
                      <a:endParaRPr lang="es-ES"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825988456"/>
                  </a:ext>
                </a:extLst>
              </a:tr>
              <a:tr h="200644">
                <a:tc>
                  <a:txBody>
                    <a:bodyPr/>
                    <a:lstStyle/>
                    <a:p>
                      <a:pPr algn="l" fontAlgn="b"/>
                      <a:r>
                        <a:rPr lang="es-ES" sz="1400" u="none" strike="noStrike" dirty="0" err="1">
                          <a:effectLst/>
                        </a:rPr>
                        <a:t>Ubiquity</a:t>
                      </a:r>
                      <a:r>
                        <a:rPr lang="es-ES" sz="1400" u="none" strike="noStrike" dirty="0">
                          <a:effectLst/>
                        </a:rPr>
                        <a:t> </a:t>
                      </a:r>
                      <a:r>
                        <a:rPr lang="es-ES" sz="1400" u="none" strike="noStrike" dirty="0" err="1">
                          <a:effectLst/>
                        </a:rPr>
                        <a:t>Press</a:t>
                      </a:r>
                      <a:r>
                        <a:rPr lang="es-ES" sz="1400" u="none" strike="noStrike" dirty="0">
                          <a:effectLst/>
                        </a:rPr>
                        <a:t> </a:t>
                      </a:r>
                      <a:r>
                        <a:rPr lang="es-ES" sz="1400" u="none" strike="noStrike" dirty="0" err="1">
                          <a:effectLst/>
                        </a:rPr>
                        <a:t>Partner</a:t>
                      </a:r>
                      <a:r>
                        <a:rPr lang="es-ES" sz="1400" u="none" strike="noStrike" dirty="0">
                          <a:effectLst/>
                        </a:rPr>
                        <a:t> </a:t>
                      </a:r>
                      <a:r>
                        <a:rPr lang="es-ES" sz="1400" u="none" strike="noStrike" dirty="0" err="1">
                          <a:effectLst/>
                        </a:rPr>
                        <a:t>Press</a:t>
                      </a:r>
                      <a:r>
                        <a:rPr lang="es-ES" sz="1400" u="none" strike="noStrike" dirty="0">
                          <a:effectLst/>
                        </a:rPr>
                        <a:t> </a:t>
                      </a:r>
                      <a:r>
                        <a:rPr lang="es-ES" sz="1400" u="none" strike="noStrike" dirty="0" err="1">
                          <a:effectLst/>
                        </a:rPr>
                        <a:t>Platform</a:t>
                      </a:r>
                      <a:endParaRPr lang="es-ES" sz="14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900" u="sng" strike="noStrike" dirty="0">
                          <a:effectLst/>
                          <a:hlinkClick r:id="rId17"/>
                        </a:rPr>
                        <a:t>https://www.ubiquitypress.com/site/partners/</a:t>
                      </a:r>
                      <a:endParaRPr lang="es-ES" sz="900" b="0" i="0" u="sng" strike="noStrike" dirty="0">
                        <a:solidFill>
                          <a:srgbClr val="0563C1"/>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Sí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100" u="none" strike="noStrike" dirty="0" err="1">
                          <a:effectLst/>
                        </a:rPr>
                        <a:t>Ubiquity</a:t>
                      </a:r>
                      <a:r>
                        <a:rPr lang="es-ES" sz="1100" u="none" strike="noStrike" dirty="0">
                          <a:effectLst/>
                        </a:rPr>
                        <a:t> </a:t>
                      </a:r>
                      <a:r>
                        <a:rPr lang="es-ES" sz="1100" u="none" strike="noStrike" dirty="0" err="1">
                          <a:effectLst/>
                        </a:rPr>
                        <a:t>Press</a:t>
                      </a:r>
                      <a:r>
                        <a:rPr lang="es-ES" sz="1100" u="none" strike="noStrike" dirty="0">
                          <a:effectLst/>
                        </a:rPr>
                        <a:t>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No </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s-ES" sz="1100" u="none" strike="noStrike" dirty="0">
                          <a:effectLst/>
                        </a:rPr>
                        <a:t>74</a:t>
                      </a:r>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618290564"/>
                  </a:ext>
                </a:extLst>
              </a:tr>
            </a:tbl>
          </a:graphicData>
        </a:graphic>
      </p:graphicFrame>
    </p:spTree>
    <p:extLst>
      <p:ext uri="{BB962C8B-B14F-4D97-AF65-F5344CB8AC3E}">
        <p14:creationId xmlns:p14="http://schemas.microsoft.com/office/powerpoint/2010/main" val="142806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
        <p:nvSpPr>
          <p:cNvPr id="5" name="Rectángulo 4"/>
          <p:cNvSpPr/>
          <p:nvPr/>
        </p:nvSpPr>
        <p:spPr>
          <a:xfrm>
            <a:off x="3744754" y="6038443"/>
            <a:ext cx="4124975" cy="369332"/>
          </a:xfrm>
          <a:prstGeom prst="rect">
            <a:avLst/>
          </a:prstGeom>
        </p:spPr>
        <p:txBody>
          <a:bodyPr wrap="none">
            <a:spAutoFit/>
          </a:bodyPr>
          <a:lstStyle/>
          <a:p>
            <a:r>
              <a:rPr lang="es-ES" dirty="0"/>
              <a:t>https://pkp.sfu.ca/ojs/ojs-usage/ojs-map/</a:t>
            </a:r>
          </a:p>
        </p:txBody>
      </p:sp>
      <p:pic>
        <p:nvPicPr>
          <p:cNvPr id="4" name="Imagen 3"/>
          <p:cNvPicPr>
            <a:picLocks noChangeAspect="1"/>
          </p:cNvPicPr>
          <p:nvPr/>
        </p:nvPicPr>
        <p:blipFill rotWithShape="1">
          <a:blip r:embed="rId4"/>
          <a:srcRect l="16550" t="17859" r="19474" b="30491"/>
          <a:stretch/>
        </p:blipFill>
        <p:spPr>
          <a:xfrm>
            <a:off x="2021305" y="1074821"/>
            <a:ext cx="8775031" cy="4427621"/>
          </a:xfrm>
          <a:prstGeom prst="rect">
            <a:avLst/>
          </a:prstGeom>
        </p:spPr>
      </p:pic>
    </p:spTree>
    <p:extLst>
      <p:ext uri="{BB962C8B-B14F-4D97-AF65-F5344CB8AC3E}">
        <p14:creationId xmlns:p14="http://schemas.microsoft.com/office/powerpoint/2010/main" val="226558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8443"/>
            <a:ext cx="1564395" cy="816206"/>
          </a:xfrm>
          <a:prstGeom prst="rect">
            <a:avLst/>
          </a:prstGeom>
        </p:spPr>
      </p:pic>
      <p:sp>
        <p:nvSpPr>
          <p:cNvPr id="4" name="Rectángulo 3"/>
          <p:cNvSpPr/>
          <p:nvPr/>
        </p:nvSpPr>
        <p:spPr>
          <a:xfrm>
            <a:off x="1614982" y="1220358"/>
            <a:ext cx="9490024" cy="5109091"/>
          </a:xfrm>
          <a:prstGeom prst="rect">
            <a:avLst/>
          </a:prstGeom>
        </p:spPr>
        <p:txBody>
          <a:bodyPr wrap="square">
            <a:spAutoFit/>
          </a:bodyPr>
          <a:lstStyle/>
          <a:p>
            <a:r>
              <a:rPr lang="es-ES" sz="2000" dirty="0" smtClean="0"/>
              <a:t>Historia</a:t>
            </a:r>
            <a:endParaRPr lang="es-ES" sz="2000" dirty="0"/>
          </a:p>
          <a:p>
            <a:r>
              <a:rPr lang="es-ES" dirty="0"/>
              <a:t>Marzo </a:t>
            </a:r>
            <a:r>
              <a:rPr lang="es-ES" dirty="0" smtClean="0"/>
              <a:t>2011. Plataforma OJS. 8000 Revistas.</a:t>
            </a:r>
            <a:endParaRPr lang="es-ES" dirty="0"/>
          </a:p>
          <a:p>
            <a:r>
              <a:rPr lang="es-ES" dirty="0"/>
              <a:t>Noviembre </a:t>
            </a:r>
            <a:r>
              <a:rPr lang="es-ES" dirty="0" smtClean="0"/>
              <a:t>2012. Revista </a:t>
            </a:r>
            <a:r>
              <a:rPr lang="es-ES" dirty="0"/>
              <a:t>Letras Verdes ya interactúa con </a:t>
            </a:r>
            <a:r>
              <a:rPr lang="es-ES" dirty="0" smtClean="0"/>
              <a:t>OJS.</a:t>
            </a:r>
            <a:endParaRPr lang="es-ES" dirty="0"/>
          </a:p>
          <a:p>
            <a:r>
              <a:rPr lang="es-ES" dirty="0"/>
              <a:t>Agosto 2013. Primer OJS en </a:t>
            </a:r>
            <a:r>
              <a:rPr lang="es-ES" dirty="0" smtClean="0"/>
              <a:t>producción.</a:t>
            </a:r>
          </a:p>
          <a:p>
            <a:r>
              <a:rPr lang="es-ES" dirty="0" smtClean="0"/>
              <a:t>Diciembre 2014. DOI.</a:t>
            </a:r>
          </a:p>
          <a:p>
            <a:r>
              <a:rPr lang="es-ES" dirty="0" smtClean="0"/>
              <a:t>Agosto 2018 Nacionalización </a:t>
            </a:r>
            <a:r>
              <a:rPr lang="es-ES" dirty="0"/>
              <a:t>de </a:t>
            </a:r>
            <a:r>
              <a:rPr lang="es-ES" dirty="0" smtClean="0"/>
              <a:t>contenidos.</a:t>
            </a:r>
          </a:p>
          <a:p>
            <a:r>
              <a:rPr lang="es-ES" dirty="0" smtClean="0"/>
              <a:t>Febrero 2019 </a:t>
            </a:r>
            <a:r>
              <a:rPr lang="es-ES" dirty="0" err="1"/>
              <a:t>h</a:t>
            </a:r>
            <a:r>
              <a:rPr lang="es-ES" dirty="0" err="1" smtClean="0"/>
              <a:t>ttps</a:t>
            </a:r>
            <a:endParaRPr lang="es-ES" sz="2000" dirty="0"/>
          </a:p>
          <a:p>
            <a:endParaRPr lang="es-ES" dirty="0" smtClean="0"/>
          </a:p>
          <a:p>
            <a:r>
              <a:rPr lang="es-ES" dirty="0" smtClean="0"/>
              <a:t>Versión </a:t>
            </a:r>
            <a:r>
              <a:rPr lang="es-ES" dirty="0"/>
              <a:t>actual: 3.1.1.4 (septiembre 18, 2018 - 05:50 )</a:t>
            </a:r>
          </a:p>
          <a:p>
            <a:r>
              <a:rPr lang="es-ES" b="1" dirty="0" smtClean="0"/>
              <a:t>Historial </a:t>
            </a:r>
            <a:r>
              <a:rPr lang="es-ES" b="1" dirty="0"/>
              <a:t>de versiones</a:t>
            </a:r>
          </a:p>
          <a:p>
            <a:pPr algn="ctr"/>
            <a:r>
              <a:rPr lang="es-ES" dirty="0"/>
              <a:t>Versión 	Principal 	</a:t>
            </a:r>
            <a:r>
              <a:rPr lang="es-ES" dirty="0" smtClean="0"/>
              <a:t>Secundario Revisión Crear 	Fecha </a:t>
            </a:r>
            <a:r>
              <a:rPr lang="es-ES" dirty="0"/>
              <a:t>de instalación</a:t>
            </a:r>
          </a:p>
          <a:p>
            <a:pPr algn="ctr"/>
            <a:r>
              <a:rPr lang="es-ES" dirty="0" smtClean="0"/>
              <a:t>3.1.1.4</a:t>
            </a:r>
            <a:r>
              <a:rPr lang="es-ES" dirty="0"/>
              <a:t>	</a:t>
            </a:r>
            <a:r>
              <a:rPr lang="es-ES" dirty="0" smtClean="0"/>
              <a:t>3 </a:t>
            </a:r>
            <a:r>
              <a:rPr lang="es-ES" dirty="0"/>
              <a:t>	1 	</a:t>
            </a:r>
            <a:r>
              <a:rPr lang="es-ES" dirty="0" smtClean="0"/>
              <a:t>1 </a:t>
            </a:r>
            <a:r>
              <a:rPr lang="es-ES" dirty="0"/>
              <a:t>	4 	2018-09-18</a:t>
            </a:r>
          </a:p>
          <a:p>
            <a:pPr algn="ctr"/>
            <a:r>
              <a:rPr lang="es-ES" dirty="0"/>
              <a:t>3.1.0.1 	3 	1 	0 	1 	2018-01-21</a:t>
            </a:r>
          </a:p>
          <a:p>
            <a:pPr algn="ctr"/>
            <a:r>
              <a:rPr lang="es-ES" dirty="0"/>
              <a:t>3.0.2.0 	3 	0 	2 	0 	2017-09-28</a:t>
            </a:r>
          </a:p>
          <a:p>
            <a:pPr algn="ctr"/>
            <a:r>
              <a:rPr lang="es-ES" dirty="0"/>
              <a:t>2.4.8.0 	2 	4 	8 	0 	2016-02-10</a:t>
            </a:r>
          </a:p>
          <a:p>
            <a:pPr algn="ctr"/>
            <a:r>
              <a:rPr lang="es-ES" dirty="0"/>
              <a:t>2.4.6.0 	2 	4 	6 	0 	2015-08-27</a:t>
            </a:r>
          </a:p>
          <a:p>
            <a:pPr algn="ctr"/>
            <a:r>
              <a:rPr lang="es-ES" dirty="0"/>
              <a:t>2.4.2.0 	2 	4 	2 	0 	2013-08-08 </a:t>
            </a:r>
            <a:endParaRPr lang="es-ES" sz="2000" dirty="0" smtClean="0"/>
          </a:p>
          <a:p>
            <a:endParaRPr lang="es-ES" b="1"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9" y="14358"/>
            <a:ext cx="1340523" cy="1803425"/>
          </a:xfrm>
          <a:prstGeom prst="rect">
            <a:avLst/>
          </a:prstGeom>
        </p:spPr>
      </p:pic>
    </p:spTree>
    <p:extLst>
      <p:ext uri="{BB962C8B-B14F-4D97-AF65-F5344CB8AC3E}">
        <p14:creationId xmlns:p14="http://schemas.microsoft.com/office/powerpoint/2010/main" val="791086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11290</TotalTime>
  <Words>1380</Words>
  <Application>Microsoft Office PowerPoint</Application>
  <PresentationFormat>Panorámica</PresentationFormat>
  <Paragraphs>352</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 Unicode MS</vt:lpstr>
      <vt:lpstr>Arial</vt:lpstr>
      <vt:lpstr>Calibri</vt:lpstr>
      <vt:lpstr>Calibri Light</vt:lpstr>
      <vt:lpstr>Times New Roman</vt:lpstr>
      <vt:lpstr>Wingdings</vt:lpstr>
      <vt:lpstr>Tema de Office</vt:lpstr>
      <vt:lpstr>Revistas científicas de  FLACSO Ecuador:  situación actual y retos futuros Adriana Gabriela Ríos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FLACSO ANDES project: pioneering initiative on information management of Social Sciences in Ecuador</dc:title>
  <dc:creator>Gaby Rios</dc:creator>
  <cp:lastModifiedBy>Cristina Ruiz del Ferrier</cp:lastModifiedBy>
  <cp:revision>78</cp:revision>
  <dcterms:created xsi:type="dcterms:W3CDTF">2018-06-19T22:58:45Z</dcterms:created>
  <dcterms:modified xsi:type="dcterms:W3CDTF">2019-07-22T13:52:40Z</dcterms:modified>
</cp:coreProperties>
</file>